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8"/>
  </p:notesMasterIdLst>
  <p:handoutMasterIdLst>
    <p:handoutMasterId r:id="rId39"/>
  </p:handoutMasterIdLst>
  <p:sldIdLst>
    <p:sldId id="9711" r:id="rId2"/>
    <p:sldId id="9716" r:id="rId3"/>
    <p:sldId id="9719" r:id="rId4"/>
    <p:sldId id="9709" r:id="rId5"/>
    <p:sldId id="9706" r:id="rId6"/>
    <p:sldId id="9722" r:id="rId7"/>
    <p:sldId id="9688" r:id="rId8"/>
    <p:sldId id="9704" r:id="rId9"/>
    <p:sldId id="9725" r:id="rId10"/>
    <p:sldId id="9718" r:id="rId11"/>
    <p:sldId id="9723" r:id="rId12"/>
    <p:sldId id="9713" r:id="rId13"/>
    <p:sldId id="9720" r:id="rId14"/>
    <p:sldId id="9726" r:id="rId15"/>
    <p:sldId id="9729" r:id="rId16"/>
    <p:sldId id="9730" r:id="rId17"/>
    <p:sldId id="9721" r:id="rId18"/>
    <p:sldId id="9728" r:id="rId19"/>
    <p:sldId id="9742" r:id="rId20"/>
    <p:sldId id="9743" r:id="rId21"/>
    <p:sldId id="9762" r:id="rId22"/>
    <p:sldId id="9763" r:id="rId23"/>
    <p:sldId id="9717" r:id="rId24"/>
    <p:sldId id="9732" r:id="rId25"/>
    <p:sldId id="9765" r:id="rId26"/>
    <p:sldId id="9766" r:id="rId27"/>
    <p:sldId id="9767" r:id="rId28"/>
    <p:sldId id="9768" r:id="rId29"/>
    <p:sldId id="9769" r:id="rId30"/>
    <p:sldId id="9770" r:id="rId31"/>
    <p:sldId id="9771" r:id="rId32"/>
    <p:sldId id="9772" r:id="rId33"/>
    <p:sldId id="9773" r:id="rId34"/>
    <p:sldId id="9774" r:id="rId35"/>
    <p:sldId id="9775" r:id="rId36"/>
    <p:sldId id="9712" r:id="rId37"/>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4050">
          <p15:clr>
            <a:srgbClr val="A4A3A4"/>
          </p15:clr>
        </p15:guide>
        <p15:guide id="2" orient="horz" pos="3820">
          <p15:clr>
            <a:srgbClr val="A4A3A4"/>
          </p15:clr>
        </p15:guide>
        <p15:guide id="3" pos="7588">
          <p15:clr>
            <a:srgbClr val="A4A3A4"/>
          </p15:clr>
        </p15:guide>
        <p15:guide id="4" pos="3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733D"/>
    <a:srgbClr val="8B372F"/>
    <a:srgbClr val="254061"/>
    <a:srgbClr val="0E90BE"/>
    <a:srgbClr val="F1615D"/>
    <a:srgbClr val="007E97"/>
    <a:srgbClr val="92100D"/>
    <a:srgbClr val="000000"/>
    <a:srgbClr val="0071C1"/>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7" autoAdjust="0"/>
    <p:restoredTop sz="96340" autoAdjust="0"/>
  </p:normalViewPr>
  <p:slideViewPr>
    <p:cSldViewPr>
      <p:cViewPr varScale="1">
        <p:scale>
          <a:sx n="74" d="100"/>
          <a:sy n="74" d="100"/>
        </p:scale>
        <p:origin x="802" y="77"/>
      </p:cViewPr>
      <p:guideLst>
        <p:guide pos="4050"/>
        <p:guide orient="horz" pos="382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2022/12/13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2022/12/13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18536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10</a:t>
            </a:fld>
            <a:endParaRPr lang="zh-CN" altLang="en-US"/>
          </a:p>
        </p:txBody>
      </p:sp>
    </p:spTree>
    <p:extLst>
      <p:ext uri="{BB962C8B-B14F-4D97-AF65-F5344CB8AC3E}">
        <p14:creationId xmlns:p14="http://schemas.microsoft.com/office/powerpoint/2010/main" val="1579025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2952272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3617904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927299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2967223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156551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17</a:t>
            </a:fld>
            <a:endParaRPr lang="zh-CN" altLang="en-US"/>
          </a:p>
        </p:txBody>
      </p:sp>
    </p:spTree>
    <p:extLst>
      <p:ext uri="{BB962C8B-B14F-4D97-AF65-F5344CB8AC3E}">
        <p14:creationId xmlns:p14="http://schemas.microsoft.com/office/powerpoint/2010/main" val="2655740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80059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39951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t>2</a:t>
            </a:fld>
            <a:endParaRPr lang="en-US" altLang="zh-CN"/>
          </a:p>
        </p:txBody>
      </p:sp>
    </p:spTree>
    <p:extLst>
      <p:ext uri="{BB962C8B-B14F-4D97-AF65-F5344CB8AC3E}">
        <p14:creationId xmlns:p14="http://schemas.microsoft.com/office/powerpoint/2010/main" val="714119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07620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52238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4264125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23</a:t>
            </a:fld>
            <a:endParaRPr lang="zh-CN" altLang="en-US"/>
          </a:p>
        </p:txBody>
      </p:sp>
    </p:spTree>
    <p:extLst>
      <p:ext uri="{BB962C8B-B14F-4D97-AF65-F5344CB8AC3E}">
        <p14:creationId xmlns:p14="http://schemas.microsoft.com/office/powerpoint/2010/main" val="1579025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302859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87118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4208873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76500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3890454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373318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3</a:t>
            </a:fld>
            <a:endParaRPr lang="zh-CN" altLang="en-US"/>
          </a:p>
        </p:txBody>
      </p:sp>
    </p:spTree>
    <p:extLst>
      <p:ext uri="{BB962C8B-B14F-4D97-AF65-F5344CB8AC3E}">
        <p14:creationId xmlns:p14="http://schemas.microsoft.com/office/powerpoint/2010/main" val="1579025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321546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3804705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3163296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extLst>
      <p:ext uri="{BB962C8B-B14F-4D97-AF65-F5344CB8AC3E}">
        <p14:creationId xmlns:p14="http://schemas.microsoft.com/office/powerpoint/2010/main" val="1163761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34</a:t>
            </a:fld>
            <a:endParaRPr lang="zh-CN" altLang="en-US"/>
          </a:p>
        </p:txBody>
      </p:sp>
    </p:spTree>
    <p:extLst>
      <p:ext uri="{BB962C8B-B14F-4D97-AF65-F5344CB8AC3E}">
        <p14:creationId xmlns:p14="http://schemas.microsoft.com/office/powerpoint/2010/main" val="1241256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35</a:t>
            </a:fld>
            <a:endParaRPr lang="zh-CN" altLang="en-US"/>
          </a:p>
        </p:txBody>
      </p:sp>
    </p:spTree>
    <p:extLst>
      <p:ext uri="{BB962C8B-B14F-4D97-AF65-F5344CB8AC3E}">
        <p14:creationId xmlns:p14="http://schemas.microsoft.com/office/powerpoint/2010/main" val="483441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我图网旗舰店，为梦想积攒力量！ </a:t>
            </a:r>
            <a:r>
              <a:rPr lang="en-US" altLang="zh-CN"/>
              <a:t>https://meilechen.tmall.com</a:t>
            </a: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88ABE1-1340-4246-B6E2-0A4388059E5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103211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19662A-79AC-4376-BC48-265D7BEA2843}" type="slidenum">
              <a:rPr lang="zh-CN" altLang="en-US" smtClean="0"/>
              <a:t>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1417114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占位符 3"/>
          <p:cNvPicPr>
            <a:picLocks noChangeAspect="1"/>
          </p:cNvPicPr>
          <p:nvPr userDrawn="1"/>
        </p:nvPicPr>
        <p:blipFill rotWithShape="1">
          <a:blip r:embed="rId2">
            <a:extLst>
              <a:ext uri="{28A0092B-C50C-407E-A947-70E740481C1C}">
                <a14:useLocalDpi xmlns:a14="http://schemas.microsoft.com/office/drawing/2010/main" val="0"/>
              </a:ext>
            </a:extLst>
          </a:blip>
          <a:srcRect t="2565" r="48728" b="51292"/>
          <a:stretch>
            <a:fillRect/>
          </a:stretch>
        </p:blipFill>
        <p:spPr>
          <a:xfrm>
            <a:off x="0" y="0"/>
            <a:ext cx="12858750" cy="723265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858750" cy="7232650"/>
          </a:xfrm>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20" indent="0" algn="ctr">
              <a:buNone/>
              <a:defRPr>
                <a:solidFill>
                  <a:schemeClr val="tx1">
                    <a:tint val="75000"/>
                  </a:schemeClr>
                </a:solidFill>
              </a:defRPr>
            </a:lvl2pPr>
            <a:lvl3pPr marL="1285240" indent="0" algn="ctr">
              <a:buNone/>
              <a:defRPr>
                <a:solidFill>
                  <a:schemeClr val="tx1">
                    <a:tint val="75000"/>
                  </a:schemeClr>
                </a:solidFill>
              </a:defRPr>
            </a:lvl3pPr>
            <a:lvl4pPr marL="1927860" indent="0" algn="ctr">
              <a:buNone/>
              <a:defRPr>
                <a:solidFill>
                  <a:schemeClr val="tx1">
                    <a:tint val="75000"/>
                  </a:schemeClr>
                </a:solidFill>
              </a:defRPr>
            </a:lvl4pPr>
            <a:lvl5pPr marL="2570480" indent="0" algn="ctr">
              <a:buNone/>
              <a:defRPr>
                <a:solidFill>
                  <a:schemeClr val="tx1">
                    <a:tint val="75000"/>
                  </a:schemeClr>
                </a:solidFill>
              </a:defRPr>
            </a:lvl5pPr>
            <a:lvl6pPr marL="3213100" indent="0" algn="ctr">
              <a:buNone/>
              <a:defRPr>
                <a:solidFill>
                  <a:schemeClr val="tx1">
                    <a:tint val="75000"/>
                  </a:schemeClr>
                </a:solidFill>
              </a:defRPr>
            </a:lvl6pPr>
            <a:lvl7pPr marL="3855720" indent="0" algn="ctr">
              <a:buNone/>
              <a:defRPr>
                <a:solidFill>
                  <a:schemeClr val="tx1">
                    <a:tint val="75000"/>
                  </a:schemeClr>
                </a:solidFill>
              </a:defRPr>
            </a:lvl7pPr>
            <a:lvl8pPr marL="4498340" indent="0" algn="ctr">
              <a:buNone/>
              <a:defRPr>
                <a:solidFill>
                  <a:schemeClr val="tx1">
                    <a:tint val="75000"/>
                  </a:schemeClr>
                </a:solidFill>
              </a:defRPr>
            </a:lvl8pPr>
            <a:lvl9pPr marL="514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t>2022/12/13</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t>‹#›</a:t>
            </a:fld>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2022/12/13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xml"/><Relationship Id="rId7" Type="http://schemas.openxmlformats.org/officeDocument/2006/relationships/image" Target="../media/image2.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jpeg"/><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xml"/><Relationship Id="rId7" Type="http://schemas.openxmlformats.org/officeDocument/2006/relationships/image" Target="../media/image2.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jpeg"/><Relationship Id="rId5" Type="http://schemas.openxmlformats.org/officeDocument/2006/relationships/notesSlide" Target="../notesSlides/notesSlide15.xml"/><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2.jpe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jpe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0.xml"/><Relationship Id="rId7" Type="http://schemas.openxmlformats.org/officeDocument/2006/relationships/image" Target="../media/image2.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jpeg"/><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3.xml"/><Relationship Id="rId7" Type="http://schemas.openxmlformats.org/officeDocument/2006/relationships/image" Target="../media/image2.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jpeg"/><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26.png"/><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28.png"/><Relationship Id="rId5" Type="http://schemas.openxmlformats.org/officeDocument/2006/relationships/image" Target="../media/image2.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29.png"/><Relationship Id="rId5" Type="http://schemas.openxmlformats.org/officeDocument/2006/relationships/image" Target="../media/image2.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31.png"/><Relationship Id="rId5" Type="http://schemas.openxmlformats.org/officeDocument/2006/relationships/image" Target="../media/image2.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32.png"/><Relationship Id="rId5" Type="http://schemas.openxmlformats.org/officeDocument/2006/relationships/image" Target="../media/image2.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33.png"/><Relationship Id="rId5" Type="http://schemas.openxmlformats.org/officeDocument/2006/relationships/image" Target="../media/image2.jpe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34.png"/><Relationship Id="rId5" Type="http://schemas.openxmlformats.org/officeDocument/2006/relationships/image" Target="../media/image2.jpe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5271620" y="159941"/>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3" name="Half Frame 6"/>
          <p:cNvSpPr/>
          <p:nvPr/>
        </p:nvSpPr>
        <p:spPr>
          <a:xfrm rot="16200000" flipV="1">
            <a:off x="11765950" y="6162099"/>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5643156" y="508618"/>
            <a:ext cx="6804993" cy="1569660"/>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BÁO CÁO CUỐI  KỲ</a:t>
            </a:r>
          </a:p>
          <a:p>
            <a:pPr algn="ctr"/>
            <a:r>
              <a:rPr lang="en-US" sz="3200" b="1" dirty="0" err="1">
                <a:solidFill>
                  <a:schemeClr val="bg1"/>
                </a:solidFill>
              </a:rPr>
              <a:t>Hệ</a:t>
            </a:r>
            <a:r>
              <a:rPr lang="en-US" sz="3200" b="1" dirty="0">
                <a:solidFill>
                  <a:schemeClr val="bg1"/>
                </a:solidFill>
              </a:rPr>
              <a:t> </a:t>
            </a:r>
            <a:r>
              <a:rPr lang="en-US" sz="3200" b="1" dirty="0" err="1">
                <a:solidFill>
                  <a:schemeClr val="bg1"/>
                </a:solidFill>
              </a:rPr>
              <a:t>thống</a:t>
            </a:r>
            <a:r>
              <a:rPr lang="en-US" sz="3200" b="1" dirty="0">
                <a:solidFill>
                  <a:schemeClr val="bg1"/>
                </a:solidFill>
              </a:rPr>
              <a:t> </a:t>
            </a:r>
            <a:r>
              <a:rPr lang="en-US" sz="3200" b="1" dirty="0" err="1">
                <a:solidFill>
                  <a:schemeClr val="bg1"/>
                </a:solidFill>
              </a:rPr>
              <a:t>gợi</a:t>
            </a:r>
            <a:r>
              <a:rPr lang="en-US" sz="3200" b="1" dirty="0">
                <a:solidFill>
                  <a:schemeClr val="bg1"/>
                </a:solidFill>
              </a:rPr>
              <a:t> ý </a:t>
            </a:r>
            <a:r>
              <a:rPr lang="en-US" sz="3200" b="1" dirty="0" err="1">
                <a:solidFill>
                  <a:schemeClr val="bg1"/>
                </a:solidFill>
              </a:rPr>
              <a:t>sách</a:t>
            </a:r>
            <a:endParaRPr lang="en-US" sz="3200" b="1" dirty="0">
              <a:solidFill>
                <a:schemeClr val="bg1"/>
              </a:solidFill>
            </a:endParaRPr>
          </a:p>
          <a:p>
            <a:pPr algn="ctr"/>
            <a:r>
              <a:rPr lang="en-US" sz="3200" b="1" dirty="0" err="1">
                <a:solidFill>
                  <a:schemeClr val="bg1"/>
                </a:solidFill>
              </a:rPr>
              <a:t>Nhóm</a:t>
            </a:r>
            <a:r>
              <a:rPr lang="en-US" sz="3200" b="1" dirty="0">
                <a:solidFill>
                  <a:schemeClr val="bg1"/>
                </a:solidFill>
              </a:rPr>
              <a:t>: 5vs1</a:t>
            </a:r>
            <a:endParaRPr lang="en-US" sz="3200" dirty="0">
              <a:solidFill>
                <a:schemeClr val="bg1"/>
              </a:solidFill>
            </a:endParaRPr>
          </a:p>
        </p:txBody>
      </p:sp>
      <p:sp>
        <p:nvSpPr>
          <p:cNvPr id="27" name="TextBox 38"/>
          <p:cNvSpPr>
            <a:spLocks noChangeArrowheads="1"/>
          </p:cNvSpPr>
          <p:nvPr/>
        </p:nvSpPr>
        <p:spPr bwMode="auto">
          <a:xfrm>
            <a:off x="5643156" y="2406956"/>
            <a:ext cx="8193291" cy="40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ct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Thành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nhóm</a:t>
            </a:r>
            <a:endPar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endParaRP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Văn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Mạnh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44.01.104.137</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Hoàng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Trung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Nam		44.01.104.145</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Trịnh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Ngọc</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Huy</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44.01.104.100</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Đinh</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Phát</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Toàn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46.01.104.185</a:t>
            </a:r>
          </a:p>
          <a:p>
            <a:pPr lvl="1"/>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Nguyễn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Ngọc</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Danh	          46.01.104.022</a:t>
            </a:r>
          </a:p>
          <a:p>
            <a:pPr algn="ct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Giảng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viên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hướng</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dẫn</a:t>
            </a:r>
            <a:r>
              <a:rPr lang="en-US" altLang="zh-CN" sz="28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a:t>
            </a:r>
          </a:p>
          <a:p>
            <a:pPr algn="ct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ThS</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Trần</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Thanh </a:t>
            </a:r>
            <a:r>
              <a:rPr lang="en-US" altLang="zh-CN" sz="3200" dirty="0" err="1">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Nhã</a:t>
            </a:r>
            <a:r>
              <a:rPr lang="en-US" altLang="zh-CN" sz="3200" dirty="0">
                <a:solidFill>
                  <a:schemeClr val="bg1"/>
                </a:solidFill>
                <a:effectLst>
                  <a:innerShdw blurRad="63500" dist="50800" dir="13500000">
                    <a:prstClr val="black">
                      <a:alpha val="50000"/>
                    </a:prstClr>
                  </a:innerShdw>
                </a:effectLst>
                <a:latin typeface="Times New Roman" panose="02020603050405020304" pitchFamily="18" charset="0"/>
                <a:ea typeface="微软雅黑" panose="020B0503020204020204" pitchFamily="34" charset="-122"/>
                <a:cs typeface="Times New Roman" panose="02020603050405020304" pitchFamily="18" charset="0"/>
              </a:rPr>
              <a:t> </a:t>
            </a:r>
          </a:p>
          <a:p>
            <a:endParaRPr lang="en-US" altLang="zh-CN" sz="2800" dirty="0">
              <a:solidFill>
                <a:schemeClr val="bg1"/>
              </a:solidFill>
              <a:effectLst>
                <a:innerShdw blurRad="63500" dist="50800" dir="13500000">
                  <a:prstClr val="black">
                    <a:alpha val="50000"/>
                  </a:prstClr>
                </a:innerShdw>
              </a:effectLst>
              <a:latin typeface="Yeseva One" panose="00000500000000000000" pitchFamily="2" charset="0"/>
              <a:ea typeface="微软雅黑" panose="020B0503020204020204" pitchFamily="34" charset="-122"/>
            </a:endParaRPr>
          </a:p>
        </p:txBody>
      </p:sp>
      <p:grpSp>
        <p:nvGrpSpPr>
          <p:cNvPr id="28" name="组合 27"/>
          <p:cNvGrpSpPr/>
          <p:nvPr/>
        </p:nvGrpSpPr>
        <p:grpSpPr>
          <a:xfrm>
            <a:off x="9730413" y="6322540"/>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10433606" y="6339659"/>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dirty="0"/>
            </a:p>
          </p:txBody>
        </p:sp>
      </p:grpSp>
      <p:grpSp>
        <p:nvGrpSpPr>
          <p:cNvPr id="40" name="组合 39"/>
          <p:cNvGrpSpPr/>
          <p:nvPr/>
        </p:nvGrpSpPr>
        <p:grpSpPr>
          <a:xfrm>
            <a:off x="11827442" y="632088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1" y="760401"/>
                <a:ext cx="3825869" cy="382587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1115508" y="6330269"/>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a:cxnSpLocks/>
          </p:cNvCxnSpPr>
          <p:nvPr/>
        </p:nvCxnSpPr>
        <p:spPr>
          <a:xfrm>
            <a:off x="6458691" y="2176165"/>
            <a:ext cx="508705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3"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75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14:presetBounceEnd="28000">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14:bounceEnd="28000">
                                          <p:cBhvr additive="base">
                                            <p:cTn id="29" dur="500" fill="hold"/>
                                            <p:tgtEl>
                                              <p:spTgt spid="27"/>
                                            </p:tgtEl>
                                            <p:attrNameLst>
                                              <p:attrName>ppt_x</p:attrName>
                                            </p:attrNameLst>
                                          </p:cBhvr>
                                          <p:tavLst>
                                            <p:tav tm="0">
                                              <p:val>
                                                <p:strVal val="1+#ppt_w/2"/>
                                              </p:val>
                                            </p:tav>
                                            <p:tav tm="100000">
                                              <p:val>
                                                <p:strVal val="#ppt_x"/>
                                              </p:val>
                                            </p:tav>
                                          </p:tavLst>
                                        </p:anim>
                                        <p:anim calcmode="lin" valueType="num" p14:bounceEnd="28000">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barn(inVertical)">
                                          <p:cBhvr>
                                            <p:cTn id="14" dur="500"/>
                                            <p:tgtEl>
                                              <p:spTgt spid="23"/>
                                            </p:tgtEl>
                                          </p:cBhvr>
                                        </p:animEffect>
                                      </p:childTnLst>
                                    </p:cTn>
                                  </p:par>
                                </p:childTnLst>
                              </p:cTn>
                            </p:par>
                            <p:par>
                              <p:cTn id="15" fill="hold">
                                <p:stCondLst>
                                  <p:cond delay="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6"/>
                                            </p:tgtEl>
                                            <p:attrNameLst>
                                              <p:attrName>ppt_y</p:attrName>
                                            </p:attrNameLst>
                                          </p:cBhvr>
                                          <p:tavLst>
                                            <p:tav tm="0">
                                              <p:val>
                                                <p:strVal val="#ppt_y"/>
                                              </p:val>
                                            </p:tav>
                                            <p:tav tm="100000">
                                              <p:val>
                                                <p:strVal val="#ppt_y"/>
                                              </p:val>
                                            </p:tav>
                                          </p:tavLst>
                                        </p:anim>
                                        <p:anim calcmode="lin" valueType="num">
                                          <p:cBhvr>
                                            <p:cTn id="2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6"/>
                                            </p:tgtEl>
                                          </p:cBhvr>
                                        </p:animEffect>
                                      </p:childTnLst>
                                    </p:cTn>
                                  </p:par>
                                </p:childTnLst>
                              </p:cTn>
                            </p:par>
                            <p:par>
                              <p:cTn id="23" fill="hold">
                                <p:stCondLst>
                                  <p:cond delay="2750"/>
                                </p:stCondLst>
                                <p:childTnLst>
                                  <p:par>
                                    <p:cTn id="24" presetID="16" presetClass="entr" presetSubtype="21"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arn(inVertical)">
                                          <p:cBhvr>
                                            <p:cTn id="26" dur="500"/>
                                            <p:tgtEl>
                                              <p:spTgt spid="52"/>
                                            </p:tgtEl>
                                          </p:cBhvr>
                                        </p:animEffect>
                                      </p:childTnLst>
                                    </p:cTn>
                                  </p:par>
                                  <p:par>
                                    <p:cTn id="27" presetID="2" presetClass="entr" presetSubtype="2" fill="hold" grpId="0" nodeType="withEffect">
                                      <p:stCondLst>
                                        <p:cond delay="0"/>
                                      </p:stCondLst>
                                      <p:iterate type="lt">
                                        <p:tmPct val="10000"/>
                                      </p:iterate>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52"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Scale>
                                          <p:cBhvr>
                                            <p:cTn id="3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8"/>
                                            </p:tgtEl>
                                            <p:attrNameLst>
                                              <p:attrName>ppt_x</p:attrName>
                                              <p:attrName>ppt_y</p:attrName>
                                            </p:attrNameLst>
                                          </p:cBhvr>
                                        </p:animMotion>
                                        <p:animEffect transition="in" filter="fade">
                                          <p:cBhvr>
                                            <p:cTn id="35" dur="1000"/>
                                            <p:tgtEl>
                                              <p:spTgt spid="28"/>
                                            </p:tgtEl>
                                          </p:cBhvr>
                                        </p:animEffect>
                                      </p:childTnLst>
                                    </p:cTn>
                                  </p:par>
                                  <p:par>
                                    <p:cTn id="36" presetID="52" presetClass="entr" presetSubtype="0" fill="hold" nodeType="withEffect">
                                      <p:stCondLst>
                                        <p:cond delay="300"/>
                                      </p:stCondLst>
                                      <p:childTnLst>
                                        <p:set>
                                          <p:cBhvr>
                                            <p:cTn id="37" dur="1" fill="hold">
                                              <p:stCondLst>
                                                <p:cond delay="0"/>
                                              </p:stCondLst>
                                            </p:cTn>
                                            <p:tgtEl>
                                              <p:spTgt spid="35"/>
                                            </p:tgtEl>
                                            <p:attrNameLst>
                                              <p:attrName>style.visibility</p:attrName>
                                            </p:attrNameLst>
                                          </p:cBhvr>
                                          <p:to>
                                            <p:strVal val="visible"/>
                                          </p:to>
                                        </p:set>
                                        <p:animScale>
                                          <p:cBhvr>
                                            <p:cTn id="38"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35"/>
                                            </p:tgtEl>
                                            <p:attrNameLst>
                                              <p:attrName>ppt_x</p:attrName>
                                              <p:attrName>ppt_y</p:attrName>
                                            </p:attrNameLst>
                                          </p:cBhvr>
                                        </p:animMotion>
                                        <p:animEffect transition="in" filter="fade">
                                          <p:cBhvr>
                                            <p:cTn id="40" dur="1000"/>
                                            <p:tgtEl>
                                              <p:spTgt spid="35"/>
                                            </p:tgtEl>
                                          </p:cBhvr>
                                        </p:animEffect>
                                      </p:childTnLst>
                                    </p:cTn>
                                  </p:par>
                                  <p:par>
                                    <p:cTn id="41" presetID="52" presetClass="entr" presetSubtype="0" fill="hold" nodeType="withEffect">
                                      <p:stCondLst>
                                        <p:cond delay="450"/>
                                      </p:stCondLst>
                                      <p:childTnLst>
                                        <p:set>
                                          <p:cBhvr>
                                            <p:cTn id="42" dur="1" fill="hold">
                                              <p:stCondLst>
                                                <p:cond delay="0"/>
                                              </p:stCondLst>
                                            </p:cTn>
                                            <p:tgtEl>
                                              <p:spTgt spid="47"/>
                                            </p:tgtEl>
                                            <p:attrNameLst>
                                              <p:attrName>style.visibility</p:attrName>
                                            </p:attrNameLst>
                                          </p:cBhvr>
                                          <p:to>
                                            <p:strVal val="visible"/>
                                          </p:to>
                                        </p:set>
                                        <p:animScale>
                                          <p:cBhvr>
                                            <p:cTn id="43"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47"/>
                                            </p:tgtEl>
                                            <p:attrNameLst>
                                              <p:attrName>ppt_x</p:attrName>
                                              <p:attrName>ppt_y</p:attrName>
                                            </p:attrNameLst>
                                          </p:cBhvr>
                                        </p:animMotion>
                                        <p:animEffect transition="in" filter="fade">
                                          <p:cBhvr>
                                            <p:cTn id="45" dur="1000"/>
                                            <p:tgtEl>
                                              <p:spTgt spid="47"/>
                                            </p:tgtEl>
                                          </p:cBhvr>
                                        </p:animEffect>
                                      </p:childTnLst>
                                    </p:cTn>
                                  </p:par>
                                  <p:par>
                                    <p:cTn id="46" presetID="52" presetClass="entr" presetSubtype="0" fill="hold" nodeType="withEffect">
                                      <p:stCondLst>
                                        <p:cond delay="600"/>
                                      </p:stCondLst>
                                      <p:childTnLst>
                                        <p:set>
                                          <p:cBhvr>
                                            <p:cTn id="47" dur="1" fill="hold">
                                              <p:stCondLst>
                                                <p:cond delay="0"/>
                                              </p:stCondLst>
                                            </p:cTn>
                                            <p:tgtEl>
                                              <p:spTgt spid="40"/>
                                            </p:tgtEl>
                                            <p:attrNameLst>
                                              <p:attrName>style.visibility</p:attrName>
                                            </p:attrNameLst>
                                          </p:cBhvr>
                                          <p:to>
                                            <p:strVal val="visible"/>
                                          </p:to>
                                        </p:set>
                                        <p:animScale>
                                          <p:cBhvr>
                                            <p:cTn id="48"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40"/>
                                            </p:tgtEl>
                                            <p:attrNameLst>
                                              <p:attrName>ppt_x</p:attrName>
                                              <p:attrName>ppt_y</p:attrName>
                                            </p:attrNameLst>
                                          </p:cBhvr>
                                        </p:animMotion>
                                        <p:animEffect transition="in" filter="fade">
                                          <p:cBhvr>
                                            <p:cTn id="5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1" repeatCount="indefinite" fill="remove" display="0">
                      <p:stCondLst>
                        <p:cond delay="indefinite"/>
                      </p:stCondLst>
                      <p:endCondLst>
                        <p:cond evt="onStopAudio" delay="0">
                          <p:tgtEl>
                            <p:sldTgt/>
                          </p:tgtEl>
                        </p:cond>
                      </p:endCondLst>
                    </p:cTn>
                    <p:tgtEl>
                      <p:spTgt spid="53"/>
                    </p:tgtEl>
                  </p:cMediaNode>
                </p:audio>
              </p:childTnLst>
            </p:cTn>
          </p:par>
        </p:tnLst>
        <p:bldLst>
          <p:bldP spid="22" grpId="0" animBg="1"/>
          <p:bldP spid="23" grpId="0" animBg="1"/>
          <p:bldP spid="26"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364212" y="15245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0" name="任意多边形 59"/>
          <p:cNvSpPr/>
          <p:nvPr/>
        </p:nvSpPr>
        <p:spPr>
          <a:xfrm rot="18900000">
            <a:off x="49462" y="1367447"/>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9" name="任意多边形 58"/>
          <p:cNvSpPr/>
          <p:nvPr/>
        </p:nvSpPr>
        <p:spPr>
          <a:xfrm rot="18900000" flipV="1">
            <a:off x="1172427" y="2538512"/>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7" name="任意多边形 56"/>
          <p:cNvSpPr/>
          <p:nvPr/>
        </p:nvSpPr>
        <p:spPr>
          <a:xfrm rot="2700000">
            <a:off x="1189717" y="12992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1" name="矩形 60"/>
          <p:cNvSpPr/>
          <p:nvPr/>
        </p:nvSpPr>
        <p:spPr>
          <a:xfrm flipH="1">
            <a:off x="607971" y="852033"/>
            <a:ext cx="2450613" cy="1759327"/>
          </a:xfrm>
          <a:prstGeom prst="rect">
            <a:avLst/>
          </a:prstGeom>
        </p:spPr>
        <p:txBody>
          <a:bodyPr wrap="square" lIns="96392" tIns="48196" rIns="96392" bIns="48196">
            <a:spAutoFit/>
          </a:bodyPr>
          <a:lstStyle/>
          <a:p>
            <a:pPr algn="ct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a:t>
            </a:r>
          </a:p>
          <a:p>
            <a:pPr algn="ct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Xây</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dựng</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6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endPar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矩形 69"/>
          <p:cNvSpPr/>
          <p:nvPr/>
        </p:nvSpPr>
        <p:spPr>
          <a:xfrm>
            <a:off x="3538293" y="876358"/>
            <a:ext cx="9153172" cy="2436435"/>
          </a:xfrm>
          <a:prstGeom prst="rect">
            <a:avLst/>
          </a:prstGeom>
        </p:spPr>
        <p:txBody>
          <a:bodyPr wrap="square" lIns="96392" tIns="48196" rIns="96392" bIns="48196">
            <a:spAutoFit/>
          </a:bodyPr>
          <a:lstStyle/>
          <a:p>
            <a:r>
              <a:rPr lang="vi-VN" sz="2400" dirty="0">
                <a:solidFill>
                  <a:schemeClr val="bg1"/>
                </a:solidFill>
                <a:latin typeface="Times New Roman" panose="02020603050405020304" pitchFamily="18" charset="0"/>
                <a:cs typeface="Times New Roman" panose="02020603050405020304" pitchFamily="18" charset="0"/>
              </a:rPr>
              <a:t>Ở đây ta không muốn tìm sự tương đồng giữa độc giả hoặc sách mà muốn làm điều đó nếu có độc giả A đã đọc và thích cuốn sách y, z, Và độc giả B cũng đã thích hai cuốn sách này và bây giờ độc giả A đã đọc và thích một số cuốn sách x mà B không đọc nên ta phải giới thiệu sách x cho người dùng B. Đây là lọc cộng tác (Collaborative Filtering).</a:t>
            </a:r>
          </a:p>
          <a:p>
            <a:pPr marL="457200" indent="-457200">
              <a:buFont typeface="Wingdings" panose="05000000000000000000" pitchFamily="2" charset="2"/>
              <a:buChar char="§"/>
            </a:pP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Picture 2" descr="https://lh3.googleusercontent.com/bHWfqKeM2ULIyGEmtMBnUW8HlyrQuZGY_sjv-XHuvSvkPoZXO19SMcPt3-CWHsnIehjp5EvR3wAI-WDKX5pxQAaYYccnXOlqeWdnqmJTO3hkrn7KsgZzBUiSFqdcG1o8Rs7wnEvPalLy850m2p60OX4zLDn6xFaNFR4dSdgl7B9QGT_pzHrhPn7gbC87QqRZ">
            <a:extLst>
              <a:ext uri="{FF2B5EF4-FFF2-40B4-BE49-F238E27FC236}">
                <a16:creationId xmlns:a16="http://schemas.microsoft.com/office/drawing/2014/main" id="{E656789C-B316-B591-5E3D-384F3C248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522" y="2935313"/>
            <a:ext cx="8364421" cy="3818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400"/>
                                        <p:tgtEl>
                                          <p:spTgt spid="61"/>
                                        </p:tgtEl>
                                      </p:cBhvr>
                                    </p:animEffect>
                                  </p:childTnLst>
                                </p:cTn>
                              </p:par>
                            </p:childTnLst>
                          </p:cTn>
                        </p:par>
                        <p:par>
                          <p:cTn id="29" fill="hold">
                            <p:stCondLst>
                              <p:cond delay="900"/>
                            </p:stCondLst>
                            <p:childTnLst>
                              <p:par>
                                <p:cTn id="30" presetID="14" presetClass="entr" presetSubtype="10" fill="hold" grpId="0" nodeType="afterEffect">
                                  <p:stCondLst>
                                    <p:cond delay="100"/>
                                  </p:stCondLst>
                                  <p:childTnLst>
                                    <p:set>
                                      <p:cBhvr>
                                        <p:cTn id="31" dur="1" fill="hold">
                                          <p:stCondLst>
                                            <p:cond delay="0"/>
                                          </p:stCondLst>
                                        </p:cTn>
                                        <p:tgtEl>
                                          <p:spTgt spid="70"/>
                                        </p:tgtEl>
                                        <p:attrNameLst>
                                          <p:attrName>style.visibility</p:attrName>
                                        </p:attrNameLst>
                                      </p:cBhvr>
                                      <p:to>
                                        <p:strVal val="visible"/>
                                      </p:to>
                                    </p:set>
                                    <p:animEffect transition="in" filter="randombar(horizontal)">
                                      <p:cBhvr>
                                        <p:cTn id="32"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61"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684959" y="761937"/>
            <a:ext cx="6934784" cy="1754326"/>
          </a:xfrm>
          <a:prstGeom prst="rect">
            <a:avLst/>
          </a:prstGeom>
        </p:spPr>
        <p:txBody>
          <a:bodyPr wrap="none">
            <a:spAutoFit/>
          </a:bodyPr>
          <a:lstStyle/>
          <a:p>
            <a:pPr algn="ctr"/>
            <a:r>
              <a:rPr lang="en-US" sz="3600" b="1" dirty="0" err="1">
                <a:solidFill>
                  <a:schemeClr val="bg1"/>
                </a:solidFill>
              </a:rPr>
              <a:t>Thiết</a:t>
            </a:r>
            <a:r>
              <a:rPr lang="en-US" sz="3600" b="1" dirty="0">
                <a:solidFill>
                  <a:schemeClr val="bg1"/>
                </a:solidFill>
              </a:rPr>
              <a:t> </a:t>
            </a:r>
            <a:r>
              <a:rPr lang="en-US" sz="3600" b="1" dirty="0" err="1">
                <a:solidFill>
                  <a:schemeClr val="bg1"/>
                </a:solidFill>
              </a:rPr>
              <a:t>kế</a:t>
            </a:r>
            <a:r>
              <a:rPr lang="en-US" sz="3600" b="1" dirty="0">
                <a:solidFill>
                  <a:schemeClr val="bg1"/>
                </a:solidFill>
              </a:rPr>
              <a:t> </a:t>
            </a:r>
            <a:r>
              <a:rPr lang="en-US" sz="3600" b="1" dirty="0" err="1">
                <a:solidFill>
                  <a:schemeClr val="bg1"/>
                </a:solidFill>
              </a:rPr>
              <a:t>hệ</a:t>
            </a:r>
            <a:r>
              <a:rPr lang="en-US" sz="3600" b="1" dirty="0">
                <a:solidFill>
                  <a:schemeClr val="bg1"/>
                </a:solidFill>
              </a:rPr>
              <a:t> </a:t>
            </a:r>
            <a:r>
              <a:rPr lang="en-US" sz="3600" b="1" dirty="0" err="1">
                <a:solidFill>
                  <a:schemeClr val="bg1"/>
                </a:solidFill>
              </a:rPr>
              <a:t>thống</a:t>
            </a:r>
            <a:r>
              <a:rPr lang="en-US" sz="3600" b="1" dirty="0">
                <a:solidFill>
                  <a:schemeClr val="bg1"/>
                </a:solidFill>
              </a:rPr>
              <a:t> </a:t>
            </a:r>
            <a:r>
              <a:rPr lang="en-US" sz="3600" b="1" dirty="0" err="1">
                <a:solidFill>
                  <a:schemeClr val="bg1"/>
                </a:solidFill>
              </a:rPr>
              <a:t>khuyến</a:t>
            </a:r>
            <a:r>
              <a:rPr lang="en-US" sz="3600" b="1" dirty="0">
                <a:solidFill>
                  <a:schemeClr val="bg1"/>
                </a:solidFill>
              </a:rPr>
              <a:t> </a:t>
            </a:r>
            <a:r>
              <a:rPr lang="en-US" sz="3600" b="1" dirty="0" err="1">
                <a:solidFill>
                  <a:schemeClr val="bg1"/>
                </a:solidFill>
              </a:rPr>
              <a:t>nghị</a:t>
            </a:r>
            <a:r>
              <a:rPr lang="en-US" sz="3600" b="1" dirty="0">
                <a:solidFill>
                  <a:schemeClr val="bg1"/>
                </a:solidFill>
              </a:rPr>
              <a:t> </a:t>
            </a:r>
            <a:r>
              <a:rPr lang="en-US" sz="3600" b="1" dirty="0" err="1">
                <a:solidFill>
                  <a:schemeClr val="bg1"/>
                </a:solidFill>
              </a:rPr>
              <a:t>sách</a:t>
            </a:r>
            <a:endParaRPr lang="en-US" sz="3600" b="1" dirty="0">
              <a:solidFill>
                <a:schemeClr val="bg1"/>
              </a:solidFill>
            </a:endParaRPr>
          </a:p>
          <a:p>
            <a:pPr algn="ctr"/>
            <a:endParaRPr lang="zh-CN" altLang="en-US" sz="7200" b="1" dirty="0">
              <a:solidFill>
                <a:schemeClr val="bg1"/>
              </a:solidFill>
              <a:latin typeface="Yeseva One" panose="00000500000000000000" pitchFamily="2" charset="0"/>
              <a:ea typeface="微软雅黑" panose="020B0503020204020204" pitchFamily="34" charset="-122"/>
            </a:endParaRPr>
          </a:p>
        </p:txBody>
      </p:sp>
      <p:sp>
        <p:nvSpPr>
          <p:cNvPr id="33" name="矩形-1"/>
          <p:cNvSpPr/>
          <p:nvPr>
            <p:custDataLst>
              <p:tags r:id="rId2"/>
            </p:custDataLst>
          </p:nvPr>
        </p:nvSpPr>
        <p:spPr>
          <a:xfrm>
            <a:off x="2129258" y="4028002"/>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2050" name="Picture 2">
            <a:extLst>
              <a:ext uri="{FF2B5EF4-FFF2-40B4-BE49-F238E27FC236}">
                <a16:creationId xmlns:a16="http://schemas.microsoft.com/office/drawing/2014/main" id="{297535EE-D33E-95BD-444E-D07CBDACAD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037" y="2063706"/>
            <a:ext cx="10898675" cy="39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329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ppt_y</p:attrName>
                                        </p:attrNameLst>
                                      </p:cBhvr>
                                      <p:tavLst>
                                        <p:tav tm="0">
                                          <p:val>
                                            <p:strVal val="#ppt_y+#ppt_h*1.125000"/>
                                          </p:val>
                                        </p:tav>
                                        <p:tav tm="100000">
                                          <p:val>
                                            <p:strVal val="#ppt_y"/>
                                          </p:val>
                                        </p:tav>
                                      </p:tavLst>
                                    </p:anim>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401528" y="351582"/>
            <a:ext cx="9195146" cy="2862322"/>
          </a:xfrm>
          <a:prstGeom prst="rect">
            <a:avLst/>
          </a:prstGeom>
        </p:spPr>
        <p:txBody>
          <a:bodyPr wrap="none">
            <a:spAutoFit/>
          </a:bodyPr>
          <a:lstStyle/>
          <a:p>
            <a:r>
              <a:rPr lang="en-US" sz="3600" b="1" dirty="0" err="1">
                <a:solidFill>
                  <a:schemeClr val="bg1"/>
                </a:solidFill>
                <a:latin typeface="Times New Roman" panose="02020603050405020304" pitchFamily="18" charset="0"/>
                <a:cs typeface="Times New Roman" panose="02020603050405020304" pitchFamily="18" charset="0"/>
              </a:rPr>
              <a:t>Sử</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dụng</a:t>
            </a:r>
            <a:r>
              <a:rPr lang="en-US" sz="3600" b="1" dirty="0">
                <a:solidFill>
                  <a:schemeClr val="bg1"/>
                </a:solidFill>
                <a:latin typeface="Times New Roman" panose="02020603050405020304" pitchFamily="18" charset="0"/>
                <a:cs typeface="Times New Roman" panose="02020603050405020304" pitchFamily="18" charset="0"/>
              </a:rPr>
              <a:t> Item-based CFs </a:t>
            </a:r>
            <a:r>
              <a:rPr lang="en-US" sz="3600" b="1" dirty="0" err="1">
                <a:solidFill>
                  <a:schemeClr val="bg1"/>
                </a:solidFill>
                <a:latin typeface="Times New Roman" panose="02020603050405020304" pitchFamily="18" charset="0"/>
                <a:cs typeface="Times New Roman" panose="02020603050405020304" pitchFamily="18" charset="0"/>
              </a:rPr>
              <a:t>để</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khuyến</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nghị</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sách</a:t>
            </a:r>
            <a:endParaRPr lang="en-US" sz="3600" b="1" dirty="0">
              <a:solidFill>
                <a:schemeClr val="bg1"/>
              </a:solidFill>
              <a:latin typeface="Times New Roman" panose="02020603050405020304" pitchFamily="18" charset="0"/>
              <a:cs typeface="Times New Roman" panose="02020603050405020304" pitchFamily="18" charset="0"/>
            </a:endParaRPr>
          </a:p>
          <a:p>
            <a:br>
              <a:rPr lang="en-US" sz="7200" dirty="0">
                <a:solidFill>
                  <a:schemeClr val="bg1"/>
                </a:solidFill>
                <a:latin typeface="Times New Roman" panose="02020603050405020304" pitchFamily="18" charset="0"/>
                <a:cs typeface="Times New Roman" panose="02020603050405020304" pitchFamily="18" charset="0"/>
              </a:rPr>
            </a:br>
            <a:endParaRPr lang="zh-CN" altLang="en-US" sz="7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398187" y="2248504"/>
            <a:ext cx="10297145" cy="3231654"/>
          </a:xfrm>
          <a:prstGeom prst="rect">
            <a:avLst/>
          </a:prstGeom>
        </p:spPr>
        <p:txBody>
          <a:bodyPr wrap="square">
            <a:spAutoFit/>
          </a:bodyPr>
          <a:lstStyle/>
          <a:p>
            <a:pPr>
              <a:buNone/>
            </a:pPr>
            <a:r>
              <a:rPr lang="vi-VN" sz="2400" dirty="0">
                <a:solidFill>
                  <a:schemeClr val="bg1"/>
                </a:solidFill>
                <a:latin typeface="Times New Roman" panose="02020603050405020304" pitchFamily="18" charset="0"/>
                <a:cs typeface="Times New Roman" panose="02020603050405020304" pitchFamily="18" charset="0"/>
              </a:rPr>
              <a:t>Item-Item CFs</a:t>
            </a:r>
            <a:r>
              <a:rPr lang="vi-VN" sz="2400" b="1"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sẽ đề xuất những cuốn sách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đã được tất cả người dùng trong hệ thống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xếp hạng theo cách tương tự.</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Với Item-Item CFs, ta sẽ tìm kiếm những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cuốn sách mới tương tự như những cuốn</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sách mà người dùng đã chọn</a:t>
            </a:r>
            <a:r>
              <a:rPr lang="en-US" sz="2400"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được đánh giá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cao</a:t>
            </a:r>
            <a:endParaRPr lang="en-US" sz="2400" dirty="0">
              <a:solidFill>
                <a:schemeClr val="bg1"/>
              </a:solidFill>
              <a:latin typeface="Times New Roman" panose="02020603050405020304" pitchFamily="18" charset="0"/>
              <a:cs typeface="Times New Roman" panose="02020603050405020304" pitchFamily="18" charset="0"/>
            </a:endParaRPr>
          </a:p>
          <a:p>
            <a:pPr>
              <a:buNone/>
            </a:pPr>
            <a:endPar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074" name="Picture 2">
            <a:extLst>
              <a:ext uri="{FF2B5EF4-FFF2-40B4-BE49-F238E27FC236}">
                <a16:creationId xmlns:a16="http://schemas.microsoft.com/office/drawing/2014/main" id="{2F3F3290-3564-AC22-1B33-B7E509683C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8195" y="1397190"/>
            <a:ext cx="6480720" cy="5451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51"/>
          <p:cNvGrpSpPr/>
          <p:nvPr/>
        </p:nvGrpSpPr>
        <p:grpSpPr>
          <a:xfrm>
            <a:off x="3477047" y="1654062"/>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949897" y="1601030"/>
              <a:ext cx="4891527" cy="496298"/>
            </a:xfrm>
            <a:prstGeom prst="rect">
              <a:avLst/>
            </a:prstGeom>
            <a:noFill/>
          </p:spPr>
          <p:txBody>
            <a:bodyPr wrap="square" rtlCol="0">
              <a:spAutoFit/>
            </a:bodyPr>
            <a:lstStyle/>
            <a:p>
              <a:pPr algn="ct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Ưu</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điểm</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của</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phương</a:t>
              </a: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pháp</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2027042" y="3185827"/>
            <a:ext cx="8593960" cy="2703625"/>
          </a:xfrm>
          <a:prstGeom prst="rect">
            <a:avLst/>
          </a:prstGeom>
          <a:noFill/>
        </p:spPr>
        <p:txBody>
          <a:bodyPr wrap="square" lIns="0" tIns="0" rIns="0" bIns="0" rtlCol="0">
            <a:spAutoFit/>
          </a:bodyPr>
          <a:lstStyle/>
          <a:p>
            <a:pPr marL="342900" indent="-342900" algn="just">
              <a:lnSpc>
                <a:spcPct val="150000"/>
              </a:lnSpc>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Thường có ít item hơn người dùng trong cơ sở dữ liệu, do đó, việc tạo ma trận tương tự (similar matrix) sẽ có xu hướng nhỏ hơn</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Người dùng mới sẽ được đề xuất rất nhanh mặc dù họ chỉ mới xếp hạng một vài mục</a:t>
            </a:r>
          </a:p>
          <a:p>
            <a:pPr algn="just">
              <a:lnSpc>
                <a:spcPct val="150000"/>
              </a:lnSpc>
            </a:pP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9395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527089" y="376074"/>
            <a:ext cx="8109913" cy="584775"/>
          </a:xfrm>
          <a:prstGeom prst="rect">
            <a:avLst/>
          </a:prstGeom>
        </p:spPr>
        <p:txBody>
          <a:bodyPr wrap="none">
            <a:spAutoFit/>
          </a:bodyPr>
          <a:lstStyle/>
          <a:p>
            <a:pPr algn="ctr"/>
            <a:r>
              <a:rPr lang="vi-VN" sz="3200" b="1" dirty="0">
                <a:solidFill>
                  <a:schemeClr val="bg1"/>
                </a:solidFill>
                <a:latin typeface="Times New Roman" panose="02020603050405020304" pitchFamily="18" charset="0"/>
                <a:cs typeface="Times New Roman" panose="02020603050405020304" pitchFamily="18" charset="0"/>
              </a:rPr>
              <a:t>Xây dựng Item-based CFs gồm có 2 bước sau</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524719" y="1832783"/>
            <a:ext cx="8880893" cy="523220"/>
          </a:xfrm>
          <a:prstGeom prst="rect">
            <a:avLst/>
          </a:prstGeom>
        </p:spPr>
        <p:txBody>
          <a:bodyPr wrap="none">
            <a:spAutoFit/>
          </a:bodyPr>
          <a:lstStyle/>
          <a:p>
            <a:pPr>
              <a:buNone/>
            </a:pPr>
            <a:r>
              <a:rPr lang="vi-VN" sz="2800" b="1" dirty="0">
                <a:solidFill>
                  <a:schemeClr val="bg1"/>
                </a:solidFill>
                <a:latin typeface="Times New Roman" panose="02020603050405020304" pitchFamily="18" charset="0"/>
                <a:cs typeface="Times New Roman" panose="02020603050405020304" pitchFamily="18" charset="0"/>
              </a:rPr>
              <a:t>Bước 1:  Sắp xếp dữ liệu thành ma trận item-user (MxN)</a:t>
            </a: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3"/>
            </p:custDataLst>
          </p:nvPr>
        </p:nvSpPr>
        <p:spPr>
          <a:xfrm>
            <a:off x="524719" y="2512677"/>
            <a:ext cx="11017224" cy="1307409"/>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T</a:t>
            </a:r>
            <a:r>
              <a:rPr lang="vi-VN" sz="2400" dirty="0">
                <a:solidFill>
                  <a:schemeClr val="bg1"/>
                </a:solidFill>
                <a:latin typeface="Times New Roman" panose="02020603050405020304" pitchFamily="18" charset="0"/>
                <a:cs typeface="Times New Roman" panose="02020603050405020304" pitchFamily="18" charset="0"/>
              </a:rPr>
              <a:t>a có thể xem tất cả các xếp hạng cho một cuốn sách nhất định và mỗi hàng sách sau đó sẽ được coi là một vectơ N chiều trong đó N là số lượng người dùng.</a:t>
            </a:r>
            <a:r>
              <a:rPr lang="en-US" altLang="zh-CN" sz="2400" dirty="0">
                <a:solidFill>
                  <a:schemeClr val="bg1"/>
                </a:solidFill>
                <a:latin typeface="Times New Roman" panose="02020603050405020304" pitchFamily="18" charset="0"/>
                <a:cs typeface="Times New Roman" panose="02020603050405020304" pitchFamily="18" charset="0"/>
              </a:rPr>
              <a:t>.</a:t>
            </a:r>
          </a:p>
          <a:p>
            <a:pPr>
              <a:lnSpc>
                <a:spcPct val="200000"/>
              </a:lnSpc>
            </a:pPr>
            <a:endParaRPr lang="en-US" altLang="zh-CN" dirty="0">
              <a:solidFill>
                <a:schemeClr val="bg1"/>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26D403AA-102C-4A65-CA8B-53A6D3F1AC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89" y="3667135"/>
            <a:ext cx="11612772" cy="2716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0507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8585"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489679" y="376074"/>
            <a:ext cx="184731" cy="584775"/>
          </a:xfrm>
          <a:prstGeom prst="rect">
            <a:avLst/>
          </a:prstGeom>
        </p:spPr>
        <p:txBody>
          <a:bodyPr wrap="none">
            <a:spAutoFit/>
          </a:bodyPr>
          <a:lstStyle/>
          <a:p>
            <a:pPr algn="ct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494576" y="864996"/>
            <a:ext cx="11449272" cy="2000548"/>
          </a:xfrm>
          <a:prstGeom prst="rect">
            <a:avLst/>
          </a:prstGeom>
        </p:spPr>
        <p:txBody>
          <a:bodyPr wrap="square">
            <a:spAutoFit/>
          </a:bodyPr>
          <a:lstStyle/>
          <a:p>
            <a:r>
              <a:rPr lang="vi-VN" sz="2800" b="1" dirty="0">
                <a:solidFill>
                  <a:schemeClr val="bg1"/>
                </a:solidFill>
                <a:latin typeface="Times New Roman" panose="02020603050405020304" pitchFamily="18" charset="0"/>
                <a:cs typeface="Times New Roman" panose="02020603050405020304" pitchFamily="18" charset="0"/>
              </a:rPr>
              <a:t>Bước 2: Xây dựng ma trận tương tự (similar matrix)</a:t>
            </a:r>
            <a:endParaRPr lang="en-US" sz="2800" b="1" dirty="0">
              <a:solidFill>
                <a:schemeClr val="bg1"/>
              </a:solidFill>
              <a:latin typeface="Times New Roman" panose="02020603050405020304" pitchFamily="18" charset="0"/>
              <a:cs typeface="Times New Roman" panose="02020603050405020304" pitchFamily="18" charset="0"/>
            </a:endParaRPr>
          </a:p>
          <a:p>
            <a:r>
              <a:rPr lang="en-US" sz="2400" dirty="0" err="1">
                <a:solidFill>
                  <a:schemeClr val="bg1"/>
                </a:solidFill>
                <a:latin typeface="Times New Roman" panose="02020603050405020304" pitchFamily="18" charset="0"/>
                <a:cs typeface="Times New Roman" panose="02020603050405020304" pitchFamily="18" charset="0"/>
              </a:rPr>
              <a:t>Có</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bạn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có</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tìm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ra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giữa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hai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cuốn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 ở </a:t>
            </a:r>
            <a:r>
              <a:rPr lang="en-US" sz="2400" dirty="0" err="1">
                <a:solidFill>
                  <a:schemeClr val="bg1"/>
                </a:solidFill>
                <a:latin typeface="Times New Roman" panose="02020603050405020304" pitchFamily="18" charset="0"/>
                <a:cs typeface="Times New Roman" panose="02020603050405020304" pitchFamily="18" charset="0"/>
              </a:rPr>
              <a:t>đây</a:t>
            </a:r>
            <a:r>
              <a:rPr lang="en-US" sz="2400" dirty="0">
                <a:solidFill>
                  <a:schemeClr val="bg1"/>
                </a:solidFill>
                <a:latin typeface="Times New Roman" panose="02020603050405020304" pitchFamily="18" charset="0"/>
                <a:cs typeface="Times New Roman" panose="02020603050405020304" pitchFamily="18" charset="0"/>
              </a:rPr>
              <a:t> ta </a:t>
            </a:r>
            <a:r>
              <a:rPr lang="en-US" sz="2400" dirty="0" err="1">
                <a:solidFill>
                  <a:schemeClr val="bg1"/>
                </a:solidFill>
                <a:latin typeface="Times New Roman" panose="02020603050405020304" pitchFamily="18" charset="0"/>
                <a:cs typeface="Times New Roman" panose="02020603050405020304" pitchFamily="18" charset="0"/>
              </a:rPr>
              <a:t>sẽ</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tìm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cosine</a:t>
            </a:r>
            <a:endParaRPr lang="vi-VN" sz="2400" dirty="0">
              <a:solidFill>
                <a:schemeClr val="bg1"/>
              </a:solidFill>
              <a:latin typeface="Times New Roman" panose="02020603050405020304" pitchFamily="18" charset="0"/>
              <a:cs typeface="Times New Roman" panose="02020603050405020304" pitchFamily="18" charset="0"/>
            </a:endParaRPr>
          </a:p>
          <a:p>
            <a:br>
              <a:rPr lang="vi-VN" sz="2400" dirty="0">
                <a:solidFill>
                  <a:schemeClr val="bg1"/>
                </a:solidFill>
                <a:latin typeface="Times New Roman" panose="02020603050405020304" pitchFamily="18" charset="0"/>
                <a:cs typeface="Times New Roman" panose="02020603050405020304" pitchFamily="18" charset="0"/>
              </a:rPr>
            </a:b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1"/>
          <p:cNvSpPr/>
          <p:nvPr>
            <p:custDataLst>
              <p:tags r:id="rId3"/>
            </p:custDataLst>
          </p:nvPr>
        </p:nvSpPr>
        <p:spPr>
          <a:xfrm>
            <a:off x="493482" y="4183905"/>
            <a:ext cx="9898903" cy="1384995"/>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Ta sẽ  sử dụng công thức Cosine tính xếp hạng cho một cuốn sách cụ thể bằng cách sử dụng tổng trọng số xếp hạng của các cuốn sách tương tự khác.</a:t>
            </a:r>
          </a:p>
          <a:p>
            <a:br>
              <a:rPr lang="vi-VN" dirty="0">
                <a:solidFill>
                  <a:schemeClr val="bg1"/>
                </a:solidFill>
                <a:latin typeface="Times New Roman" panose="02020603050405020304" pitchFamily="18" charset="0"/>
                <a:cs typeface="Times New Roman" panose="02020603050405020304" pitchFamily="18" charset="0"/>
              </a:rPr>
            </a:br>
            <a:endParaRPr lang="en-US" altLang="zh-CN" dirty="0">
              <a:solidFill>
                <a:schemeClr val="bg1"/>
              </a:solidFill>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CD98C81E-09E2-AC22-7C4F-E1418866AC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878" y="2392189"/>
            <a:ext cx="6274816" cy="1512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F729D93-8D51-0B95-2FB5-FDC485E960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4841" y="5240601"/>
            <a:ext cx="6927544" cy="1486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38094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8585"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4489679" y="376074"/>
            <a:ext cx="184731" cy="584775"/>
          </a:xfrm>
          <a:prstGeom prst="rect">
            <a:avLst/>
          </a:prstGeom>
        </p:spPr>
        <p:txBody>
          <a:bodyPr wrap="none">
            <a:spAutoFit/>
          </a:bodyPr>
          <a:lstStyle/>
          <a:p>
            <a:pPr algn="ct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1037360" y="1434715"/>
            <a:ext cx="10801200" cy="954107"/>
          </a:xfrm>
          <a:prstGeom prst="rect">
            <a:avLst/>
          </a:prstGeom>
        </p:spPr>
        <p:txBody>
          <a:bodyPr wrap="square">
            <a:spAutoFit/>
          </a:bodyPr>
          <a:lstStyle/>
          <a:p>
            <a:r>
              <a:rPr lang="vi-VN" sz="2800" dirty="0">
                <a:solidFill>
                  <a:schemeClr val="bg1"/>
                </a:solidFill>
                <a:latin typeface="Times New Roman" panose="02020603050405020304" pitchFamily="18" charset="0"/>
                <a:cs typeface="Times New Roman" panose="02020603050405020304" pitchFamily="18" charset="0"/>
              </a:rPr>
              <a:t>Bây giờ chúng ta có một ma trận điểm tương đồng giữa tất cả các cuốn sách độc nhất</a:t>
            </a:r>
            <a:endParaRPr lang="en-US" altLang="zh-CN" sz="3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146" name="Picture 2">
            <a:extLst>
              <a:ext uri="{FF2B5EF4-FFF2-40B4-BE49-F238E27FC236}">
                <a16:creationId xmlns:a16="http://schemas.microsoft.com/office/drawing/2014/main" id="{28FA4A51-C6A1-BC43-A2D3-EEFDECAE46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759" y="2824237"/>
            <a:ext cx="10570414" cy="231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47750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971423" y="4571632"/>
            <a:ext cx="3786544" cy="1662047"/>
            <a:chOff x="2670776" y="5241126"/>
            <a:chExt cx="3591510" cy="1576438"/>
          </a:xfrm>
        </p:grpSpPr>
        <p:sp>
          <p:nvSpPr>
            <p:cNvPr id="18" name="矩形 17"/>
            <p:cNvSpPr/>
            <p:nvPr/>
          </p:nvSpPr>
          <p:spPr>
            <a:xfrm>
              <a:off x="3111058" y="5241126"/>
              <a:ext cx="873036" cy="437885"/>
            </a:xfrm>
            <a:prstGeom prst="rect">
              <a:avLst/>
            </a:prstGeom>
          </p:spPr>
          <p:txBody>
            <a:bodyPr wrap="none">
              <a:spAutoFit/>
            </a:bodyPr>
            <a:lstStyle/>
            <a:p>
              <a:r>
                <a:rPr lang="en-US" sz="2400" b="1" u="none" strike="noStrike" dirty="0">
                  <a:solidFill>
                    <a:schemeClr val="bg1"/>
                  </a:solidFill>
                  <a:effectLst/>
                  <a:latin typeface="Times New Roman" panose="02020603050405020304" pitchFamily="18" charset="0"/>
                  <a:cs typeface="Times New Roman" panose="02020603050405020304" pitchFamily="18" charset="0"/>
                </a:rPr>
                <a:t>Users</a:t>
              </a:r>
              <a:endPar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2670776" y="5711661"/>
              <a:ext cx="3591510" cy="1105903"/>
            </a:xfrm>
            <a:prstGeom prst="rect">
              <a:avLst/>
            </a:prstGeom>
          </p:spPr>
          <p:txBody>
            <a:bodyPr wrap="square">
              <a:spAutoFit/>
            </a:bodyPr>
            <a:lstStyle/>
            <a:p>
              <a:pPr indent="228600" rtl="0">
                <a:spcBef>
                  <a:spcPts val="0"/>
                </a:spcBef>
                <a:spcAft>
                  <a:spcPts val="800"/>
                </a:spcAft>
              </a:pPr>
              <a:r>
                <a:rPr lang="en-US" sz="2000" dirty="0">
                  <a:solidFill>
                    <a:schemeClr val="bg1"/>
                  </a:solidFill>
                  <a:latin typeface="Times New Roman" panose="02020603050405020304" pitchFamily="18" charset="0"/>
                  <a:cs typeface="Times New Roman" panose="02020603050405020304" pitchFamily="18" charset="0"/>
                </a:rPr>
                <a:t>C</a:t>
              </a:r>
              <a:r>
                <a:rPr lang="vi-VN" sz="2000" b="0" i="0" u="none" strike="noStrike" dirty="0">
                  <a:solidFill>
                    <a:schemeClr val="bg1"/>
                  </a:solidFill>
                  <a:effectLst/>
                  <a:latin typeface="Times New Roman" panose="02020603050405020304" pitchFamily="18" charset="0"/>
                  <a:cs typeface="Times New Roman" panose="02020603050405020304" pitchFamily="18" charset="0"/>
                </a:rPr>
                <a:t>hứa thông tin Users đã đăng ký như id người dùng, vị trí.</a:t>
              </a:r>
              <a:endParaRPr lang="vi-VN" sz="2000" b="0" dirty="0">
                <a:solidFill>
                  <a:schemeClr val="bg1"/>
                </a:solidFill>
                <a:effectLst/>
                <a:latin typeface="Times New Roman" panose="02020603050405020304" pitchFamily="18" charset="0"/>
                <a:cs typeface="Times New Roman" panose="02020603050405020304" pitchFamily="18" charset="0"/>
              </a:endParaRPr>
            </a:p>
            <a:p>
              <a:br>
                <a:rPr lang="vi-VN" sz="1200" dirty="0">
                  <a:solidFill>
                    <a:schemeClr val="bg1"/>
                  </a:solidFill>
                  <a:latin typeface="Times New Roman" panose="02020603050405020304" pitchFamily="18" charset="0"/>
                  <a:cs typeface="Times New Roman" panose="02020603050405020304" pitchFamily="18" charset="0"/>
                </a:rPr>
              </a:br>
              <a:endParaRPr lang="zh-CN" altLang="en-US" sz="111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0" name="组合 19"/>
          <p:cNvGrpSpPr/>
          <p:nvPr/>
        </p:nvGrpSpPr>
        <p:grpSpPr>
          <a:xfrm>
            <a:off x="1035436" y="4622636"/>
            <a:ext cx="3786544" cy="1822997"/>
            <a:chOff x="275" y="2192338"/>
            <a:chExt cx="3591510" cy="1729099"/>
          </a:xfrm>
        </p:grpSpPr>
        <p:sp>
          <p:nvSpPr>
            <p:cNvPr id="21" name="矩形 20"/>
            <p:cNvSpPr/>
            <p:nvPr/>
          </p:nvSpPr>
          <p:spPr>
            <a:xfrm>
              <a:off x="2653370" y="2192338"/>
              <a:ext cx="938413" cy="437886"/>
            </a:xfrm>
            <a:prstGeom prst="rect">
              <a:avLst/>
            </a:prstGeom>
          </p:spPr>
          <p:txBody>
            <a:bodyPr wrap="none">
              <a:spAutoFit/>
            </a:bodyPr>
            <a:lstStyle/>
            <a:p>
              <a:pPr algn="r"/>
              <a:r>
                <a:rPr lang="en-US" sz="2400" b="1" i="0" u="none" strike="noStrike" dirty="0">
                  <a:solidFill>
                    <a:schemeClr val="bg1"/>
                  </a:solidFill>
                  <a:effectLst/>
                  <a:latin typeface="Times New Roman" panose="02020603050405020304" pitchFamily="18" charset="0"/>
                  <a:cs typeface="Times New Roman" panose="02020603050405020304" pitchFamily="18" charset="0"/>
                </a:rPr>
                <a:t>Books</a:t>
              </a:r>
              <a:endPar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275" y="2523608"/>
              <a:ext cx="3591510" cy="1397829"/>
            </a:xfrm>
            <a:prstGeom prst="rect">
              <a:avLst/>
            </a:prstGeom>
          </p:spPr>
          <p:txBody>
            <a:bodyPr wrap="square">
              <a:spAutoFit/>
            </a:bodyPr>
            <a:lstStyle/>
            <a:p>
              <a:pPr indent="228600" algn="r" rtl="0">
                <a:spcBef>
                  <a:spcPts val="0"/>
                </a:spcBef>
                <a:spcAft>
                  <a:spcPts val="800"/>
                </a:spcAft>
              </a:pPr>
              <a:r>
                <a:rPr lang="vi-VN" sz="2000" b="0" i="0" u="none" strike="noStrike" dirty="0">
                  <a:solidFill>
                    <a:schemeClr val="bg1"/>
                  </a:solidFill>
                  <a:effectLst/>
                  <a:latin typeface="Times New Roman" panose="02020603050405020304" pitchFamily="18" charset="0"/>
                  <a:cs typeface="Times New Roman" panose="02020603050405020304" pitchFamily="18" charset="0"/>
                </a:rPr>
                <a:t>Books chứa tất cả thông tin liên quan đến sách như tác giả, tên sách, năm xuất bản, v.v.</a:t>
              </a:r>
              <a:endParaRPr lang="vi-VN" sz="2000" b="0" dirty="0">
                <a:solidFill>
                  <a:schemeClr val="bg1"/>
                </a:solidFill>
                <a:effectLst/>
                <a:latin typeface="Times New Roman" panose="02020603050405020304" pitchFamily="18" charset="0"/>
                <a:cs typeface="Times New Roman" panose="02020603050405020304" pitchFamily="18" charset="0"/>
              </a:endParaRPr>
            </a:p>
            <a:p>
              <a:br>
                <a:rPr lang="vi-VN" sz="1200" dirty="0">
                  <a:solidFill>
                    <a:schemeClr val="bg1"/>
                  </a:solidFill>
                  <a:latin typeface="Times New Roman" panose="02020603050405020304" pitchFamily="18" charset="0"/>
                  <a:cs typeface="Times New Roman" panose="02020603050405020304" pitchFamily="18" charset="0"/>
                </a:rPr>
              </a:br>
              <a:endParaRPr lang="zh-CN" altLang="en-US" sz="111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7" name="组合 26"/>
          <p:cNvGrpSpPr/>
          <p:nvPr/>
        </p:nvGrpSpPr>
        <p:grpSpPr>
          <a:xfrm>
            <a:off x="4083306" y="1793570"/>
            <a:ext cx="4936769" cy="1626410"/>
            <a:chOff x="3830636" y="1343202"/>
            <a:chExt cx="4682490" cy="1542638"/>
          </a:xfrm>
        </p:grpSpPr>
        <p:sp>
          <p:nvSpPr>
            <p:cNvPr id="25" name="矩形 24"/>
            <p:cNvSpPr/>
            <p:nvPr/>
          </p:nvSpPr>
          <p:spPr>
            <a:xfrm>
              <a:off x="5482384" y="1343202"/>
              <a:ext cx="1133031" cy="437886"/>
            </a:xfrm>
            <a:prstGeom prst="rect">
              <a:avLst/>
            </a:prstGeom>
          </p:spPr>
          <p:txBody>
            <a:bodyPr wrap="none">
              <a:spAutoFit/>
            </a:bodyPr>
            <a:lstStyle/>
            <a:p>
              <a:pPr algn="ctr"/>
              <a:r>
                <a:rPr lang="en-US" sz="2400" b="1" i="0" u="none" strike="noStrike" dirty="0">
                  <a:solidFill>
                    <a:schemeClr val="bg1"/>
                  </a:solidFill>
                  <a:effectLst/>
                  <a:latin typeface="Times New Roman" panose="02020603050405020304" pitchFamily="18" charset="0"/>
                  <a:cs typeface="Times New Roman" panose="02020603050405020304" pitchFamily="18" charset="0"/>
                </a:rPr>
                <a:t>Ratings</a:t>
              </a:r>
              <a:endParaRPr lang="zh-CN" altLang="en-US" sz="19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矩形 25"/>
            <p:cNvSpPr/>
            <p:nvPr/>
          </p:nvSpPr>
          <p:spPr>
            <a:xfrm>
              <a:off x="3830636" y="1779936"/>
              <a:ext cx="4682490" cy="1105904"/>
            </a:xfrm>
            <a:prstGeom prst="rect">
              <a:avLst/>
            </a:prstGeom>
          </p:spPr>
          <p:txBody>
            <a:bodyPr wrap="square">
              <a:spAutoFit/>
            </a:bodyPr>
            <a:lstStyle/>
            <a:p>
              <a:pPr indent="228600" algn="ctr" rtl="0">
                <a:spcBef>
                  <a:spcPts val="0"/>
                </a:spcBef>
                <a:spcAft>
                  <a:spcPts val="800"/>
                </a:spcAft>
              </a:pPr>
              <a:r>
                <a:rPr lang="vi-VN" sz="2000" b="0" i="0" u="none" strike="noStrike" dirty="0">
                  <a:solidFill>
                    <a:schemeClr val="bg1"/>
                  </a:solidFill>
                  <a:effectLst/>
                  <a:latin typeface="Times New Roman" panose="02020603050405020304" pitchFamily="18" charset="0"/>
                  <a:cs typeface="Times New Roman" panose="02020603050405020304" pitchFamily="18" charset="0"/>
                </a:rPr>
                <a:t>Ratings chứa thông tin như người dùng nào đã xếp hạng bao nhiêu cho cuốn sách nào.</a:t>
              </a:r>
              <a:endParaRPr lang="vi-VN" sz="2000" b="0" dirty="0">
                <a:solidFill>
                  <a:schemeClr val="bg1"/>
                </a:solidFill>
                <a:effectLst/>
                <a:latin typeface="Times New Roman" panose="02020603050405020304" pitchFamily="18" charset="0"/>
                <a:cs typeface="Times New Roman" panose="02020603050405020304" pitchFamily="18" charset="0"/>
              </a:endParaRPr>
            </a:p>
            <a:p>
              <a:br>
                <a:rPr lang="vi-VN" sz="1200" dirty="0">
                  <a:solidFill>
                    <a:schemeClr val="bg1"/>
                  </a:solidFill>
                  <a:latin typeface="Times New Roman" panose="02020603050405020304" pitchFamily="18" charset="0"/>
                  <a:cs typeface="Times New Roman" panose="02020603050405020304" pitchFamily="18" charset="0"/>
                </a:rPr>
              </a:br>
              <a:endParaRPr lang="zh-CN" altLang="en-US" sz="111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5462004" y="2969481"/>
            <a:ext cx="1820745" cy="1180725"/>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6551692" y="3832954"/>
            <a:ext cx="1299351" cy="1840056"/>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grpSp>
        <p:nvGrpSpPr>
          <p:cNvPr id="2" name="组合 1"/>
          <p:cNvGrpSpPr/>
          <p:nvPr/>
        </p:nvGrpSpPr>
        <p:grpSpPr>
          <a:xfrm>
            <a:off x="4993021" y="4255037"/>
            <a:ext cx="1641431" cy="1462113"/>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sp>
        <p:nvSpPr>
          <p:cNvPr id="6" name="TextBox 5">
            <a:extLst>
              <a:ext uri="{FF2B5EF4-FFF2-40B4-BE49-F238E27FC236}">
                <a16:creationId xmlns:a16="http://schemas.microsoft.com/office/drawing/2014/main" id="{7E05ED3B-3FC0-6EE3-F827-CA3EFF10DA39}"/>
              </a:ext>
            </a:extLst>
          </p:cNvPr>
          <p:cNvSpPr txBox="1"/>
          <p:nvPr/>
        </p:nvSpPr>
        <p:spPr>
          <a:xfrm>
            <a:off x="1062795" y="917460"/>
            <a:ext cx="11233248" cy="523220"/>
          </a:xfrm>
          <a:prstGeom prst="rect">
            <a:avLst/>
          </a:prstGeom>
          <a:noFill/>
        </p:spPr>
        <p:txBody>
          <a:bodyPr wrap="square">
            <a:spAutoFit/>
          </a:bodyPr>
          <a:lstStyle/>
          <a:p>
            <a:r>
              <a:rPr lang="vi-VN" sz="2800" b="1" i="0" u="none" strike="noStrike" dirty="0">
                <a:solidFill>
                  <a:schemeClr val="bg1"/>
                </a:solidFill>
                <a:effectLst/>
                <a:latin typeface="Times New Roman" panose="02020603050405020304" pitchFamily="18" charset="0"/>
                <a:cs typeface="Times New Roman" panose="02020603050405020304" pitchFamily="18" charset="0"/>
              </a:rPr>
              <a:t>Có 3 tệp trong tập dữ liệu được trích xuất từ ​​một số trang web bán sách</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4556CD3-7199-ABAC-CD09-FC7BFB7D28C7}"/>
              </a:ext>
            </a:extLst>
          </p:cNvPr>
          <p:cNvSpPr txBox="1"/>
          <p:nvPr/>
        </p:nvSpPr>
        <p:spPr>
          <a:xfrm>
            <a:off x="2395823" y="6113048"/>
            <a:ext cx="6431972" cy="646331"/>
          </a:xfrm>
          <a:prstGeom prst="rect">
            <a:avLst/>
          </a:prstGeom>
          <a:noFill/>
        </p:spPr>
        <p:txBody>
          <a:bodyPr wrap="square">
            <a:spAutoFit/>
          </a:bodyPr>
          <a:lstStyle/>
          <a:p>
            <a:br>
              <a:rPr lang="en-US"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65755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2948339" y="698498"/>
            <a:ext cx="6384055" cy="584775"/>
          </a:xfrm>
          <a:prstGeom prst="rect">
            <a:avLst/>
          </a:prstGeom>
        </p:spPr>
        <p:txBody>
          <a:bodyPr wrap="non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Lỗ</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hổng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về</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vấn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đề</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trong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bộ</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dữ</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liệu</a:t>
            </a:r>
            <a:endParaRPr lang="zh-CN" altLang="en-US" sz="115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2"/>
          <p:cNvSpPr/>
          <p:nvPr>
            <p:custDataLst>
              <p:tags r:id="rId2"/>
            </p:custDataLst>
          </p:nvPr>
        </p:nvSpPr>
        <p:spPr>
          <a:xfrm>
            <a:off x="956767" y="1981771"/>
            <a:ext cx="11017224" cy="1200329"/>
          </a:xfrm>
          <a:prstGeom prst="rect">
            <a:avLst/>
          </a:prstGeom>
        </p:spPr>
        <p:txBody>
          <a:bodyPr wrap="square">
            <a:spAutoFit/>
          </a:bodyPr>
          <a:lstStyle/>
          <a:p>
            <a:pPr>
              <a:buNone/>
            </a:pPr>
            <a:r>
              <a:rPr lang="vi-VN" sz="2400" dirty="0">
                <a:solidFill>
                  <a:schemeClr val="bg1"/>
                </a:solidFill>
                <a:latin typeface="Times New Roman" panose="02020603050405020304" pitchFamily="18" charset="0"/>
                <a:cs typeface="Times New Roman" panose="02020603050405020304" pitchFamily="18" charset="0"/>
              </a:rPr>
              <a:t>Nếu lấy tất cả books và tất cả user để làm mẫu, thì nó sẽ tạo ra vấn đề, vì vậy, những gì phải làm là giảm số lượng users và books vì không thể xem xét một user chỉ đăng ký trên trang web hoặc chỉ đọc một hoặc hai cuốn sách</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
        <p:nvSpPr>
          <p:cNvPr id="33" name="矩形-1"/>
          <p:cNvSpPr/>
          <p:nvPr>
            <p:custDataLst>
              <p:tags r:id="rId3"/>
            </p:custDataLst>
          </p:nvPr>
        </p:nvSpPr>
        <p:spPr>
          <a:xfrm>
            <a:off x="945281" y="3619915"/>
            <a:ext cx="11028709" cy="1979773"/>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Đối với một người dùng như vậy, không thể dựa vào để giới thiệu sách cho người khác vì phải trích xuất kiến ​​​​thức từ dữ liệu. Vì vậy cần giới hạn con số này và lấy người dùng đã xếp hạng ít nhất 200 cuốn sách và cũng sẽ giới hạn sách và sẽ chỉ lấy những cuốn sách đã nhận được ít nhất 50 xếp hạng từ người dùng.</a:t>
            </a:r>
          </a:p>
          <a:p>
            <a:br>
              <a:rPr lang="vi-VN" sz="1400" dirty="0">
                <a:solidFill>
                  <a:schemeClr val="bg1"/>
                </a:solidFill>
              </a:rPr>
            </a:br>
            <a:endPar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endParaRPr>
          </a:p>
        </p:txBody>
      </p:sp>
    </p:spTree>
    <p:extLst>
      <p:ext uri="{BB962C8B-B14F-4D97-AF65-F5344CB8AC3E}">
        <p14:creationId xmlns:p14="http://schemas.microsoft.com/office/powerpoint/2010/main" val="318320958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25119" y="519981"/>
            <a:ext cx="5544616" cy="646331"/>
          </a:xfrm>
          <a:prstGeom prst="rect">
            <a:avLst/>
          </a:prstGeom>
          <a:noFill/>
        </p:spPr>
        <p:txBody>
          <a:bodyPr wrap="square" rtlCol="0">
            <a:spAutoFit/>
          </a:bodyPr>
          <a:lstStyle/>
          <a:p>
            <a:r>
              <a:rPr lang="en-US" sz="3600" b="1" dirty="0" err="1">
                <a:solidFill>
                  <a:schemeClr val="bg1"/>
                </a:solidFill>
              </a:rPr>
              <a:t>Xây</a:t>
            </a:r>
            <a:r>
              <a:rPr lang="en-US" sz="3600" b="1" dirty="0">
                <a:solidFill>
                  <a:schemeClr val="bg1"/>
                </a:solidFill>
              </a:rPr>
              <a:t> </a:t>
            </a:r>
            <a:r>
              <a:rPr lang="en-US" sz="3600" b="1" dirty="0" err="1">
                <a:solidFill>
                  <a:schemeClr val="bg1"/>
                </a:solidFill>
              </a:rPr>
              <a:t>dựng</a:t>
            </a:r>
            <a:r>
              <a:rPr lang="en-US" sz="3600" b="1" dirty="0">
                <a:solidFill>
                  <a:schemeClr val="bg1"/>
                </a:solidFill>
              </a:rPr>
              <a:t> </a:t>
            </a:r>
            <a:r>
              <a:rPr lang="en-US" sz="3600" b="1" dirty="0" err="1">
                <a:solidFill>
                  <a:schemeClr val="bg1"/>
                </a:solidFill>
              </a:rPr>
              <a:t>thuật</a:t>
            </a:r>
            <a:r>
              <a:rPr lang="en-US" sz="3600" b="1" dirty="0">
                <a:solidFill>
                  <a:schemeClr val="bg1"/>
                </a:solidFill>
              </a:rPr>
              <a:t> </a:t>
            </a:r>
            <a:r>
              <a:rPr lang="en-US" sz="3600" b="1" dirty="0" err="1">
                <a:solidFill>
                  <a:schemeClr val="bg1"/>
                </a:solidFill>
              </a:rPr>
              <a:t>toán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804626" y="1240061"/>
            <a:ext cx="11146310" cy="1846659"/>
          </a:xfrm>
          <a:prstGeom prst="rect">
            <a:avLst/>
          </a:prstGeom>
          <a:noFill/>
        </p:spPr>
        <p:txBody>
          <a:bodyPr wrap="square" rtlCol="0">
            <a:spAutoFit/>
          </a:bodyPr>
          <a:lstStyle/>
          <a:p>
            <a:r>
              <a:rPr lang="vi-VN" sz="2600" b="1" dirty="0">
                <a:solidFill>
                  <a:schemeClr val="bg1"/>
                </a:solidFill>
              </a:rPr>
              <a:t>Bước 1: Trích xuất Users và Ratings của hơn 200</a:t>
            </a:r>
          </a:p>
          <a:p>
            <a:r>
              <a:rPr lang="vi-VN" sz="2000" dirty="0">
                <a:solidFill>
                  <a:schemeClr val="bg1"/>
                </a:solidFill>
              </a:rPr>
              <a:t> </a:t>
            </a:r>
            <a:r>
              <a:rPr lang="vi-VN" sz="2400" dirty="0">
                <a:solidFill>
                  <a:schemeClr val="bg1"/>
                </a:solidFill>
              </a:rPr>
              <a:t>Bây giờ sẽ trích xuất id người dùng đã đưa ra hơn 200 xếp hạng và khi có id người dùng, sẽ chỉ trích xuất xếp hạng của id người dùng này từ khung dữ liệu xếp hạng.</a:t>
            </a:r>
          </a:p>
          <a:p>
            <a:br>
              <a:rPr lang="vi-VN" sz="2000" dirty="0">
                <a:solidFill>
                  <a:schemeClr val="bg1"/>
                </a:solidFill>
              </a:rPr>
            </a:br>
            <a:endParaRPr lang="en-US" sz="2000" dirty="0">
              <a:solidFill>
                <a:schemeClr val="bg1"/>
              </a:solidFill>
            </a:endParaRPr>
          </a:p>
        </p:txBody>
      </p:sp>
      <p:pic>
        <p:nvPicPr>
          <p:cNvPr id="9" name="Picture 8"/>
          <p:cNvPicPr>
            <a:picLocks noChangeAspect="1"/>
          </p:cNvPicPr>
          <p:nvPr/>
        </p:nvPicPr>
        <p:blipFill>
          <a:blip r:embed="rId3"/>
          <a:stretch>
            <a:fillRect/>
          </a:stretch>
        </p:blipFill>
        <p:spPr>
          <a:xfrm>
            <a:off x="907814" y="2680221"/>
            <a:ext cx="11208568" cy="38884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88129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
          <p:cNvGrpSpPr/>
          <p:nvPr/>
        </p:nvGrpSpPr>
        <p:grpSpPr bwMode="auto">
          <a:xfrm>
            <a:off x="1676644" y="2735532"/>
            <a:ext cx="3687573" cy="2261354"/>
            <a:chOff x="2072242" y="1513229"/>
            <a:chExt cx="3094324" cy="1896449"/>
          </a:xfrm>
        </p:grpSpPr>
        <p:sp>
          <p:nvSpPr>
            <p:cNvPr id="33" name="椭圆 4"/>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椭圆 4"/>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椭圆 4"/>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rgbClr val="042E60"/>
              </a:solidFill>
              <a:prstDash val="sysDash"/>
              <a:round/>
            </a:ln>
            <a:extLst>
              <a:ext uri="{909E8E84-426E-40DD-AFC4-6F175D3DCCD1}">
                <a14:hiddenFill xmlns:a14="http://schemas.microsoft.com/office/drawing/2010/main">
                  <a:solidFill>
                    <a:srgbClr val="FFFFFF"/>
                  </a:solidFill>
                </a14:hiddenFill>
              </a:ext>
            </a:extLst>
          </p:spPr>
          <p:txBody>
            <a:bodyPr lIns="96406" tIns="48203" rIns="96406" bIns="48203" anchor="ctr"/>
            <a:lstStyle/>
            <a:p>
              <a:pPr defTabSz="1285240" fontAlgn="auto">
                <a:spcBef>
                  <a:spcPts val="0"/>
                </a:spcBef>
                <a:spcAft>
                  <a:spcPts val="0"/>
                </a:spcAft>
                <a:defRPr/>
              </a:pPr>
              <a:endParaRPr lang="zh-CN" altLang="en-US" sz="2530" ker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7" name="KSO_GN3"/>
          <p:cNvSpPr>
            <a:spLocks noChangeArrowheads="1"/>
          </p:cNvSpPr>
          <p:nvPr/>
        </p:nvSpPr>
        <p:spPr bwMode="auto">
          <a:xfrm>
            <a:off x="1519371" y="2810857"/>
            <a:ext cx="1656396" cy="1657099"/>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5625" kern="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03</a:t>
            </a:r>
          </a:p>
        </p:txBody>
      </p:sp>
      <p:sp>
        <p:nvSpPr>
          <p:cNvPr id="38" name="KSO_GN2"/>
          <p:cNvSpPr>
            <a:spLocks noChangeArrowheads="1"/>
          </p:cNvSpPr>
          <p:nvPr/>
        </p:nvSpPr>
        <p:spPr bwMode="auto">
          <a:xfrm rot="10800000" flipV="1">
            <a:off x="3237672" y="3726446"/>
            <a:ext cx="1181227" cy="1181729"/>
          </a:xfrm>
          <a:prstGeom prst="ellipse">
            <a:avLst/>
          </a:prstGeom>
          <a:solidFill>
            <a:schemeClr val="accent2"/>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02</a:t>
            </a:r>
            <a:endParaRPr lang="en-US" altLang="zh-CN" sz="2110" kern="0" dirty="0">
              <a:solidFill>
                <a:schemeClr val="bg1"/>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39" name="KSO_GN1"/>
          <p:cNvSpPr>
            <a:spLocks noChangeArrowheads="1"/>
          </p:cNvSpPr>
          <p:nvPr/>
        </p:nvSpPr>
        <p:spPr bwMode="auto">
          <a:xfrm>
            <a:off x="4363688" y="4595165"/>
            <a:ext cx="913559" cy="922966"/>
          </a:xfrm>
          <a:prstGeom prst="ellipse">
            <a:avLst/>
          </a:prstGeom>
          <a:solidFill>
            <a:schemeClr val="accent1"/>
          </a:solidFill>
          <a:ln>
            <a:noFill/>
          </a:ln>
        </p:spPr>
        <p:txBody>
          <a:bodyPr lIns="0" tIns="0" rIns="0" bIns="0" anchor="ctr"/>
          <a:lstStyle>
            <a:lvl1pPr defTabSz="685800">
              <a:defRPr>
                <a:solidFill>
                  <a:schemeClr val="tx1"/>
                </a:solidFill>
                <a:latin typeface="Calibri" panose="020F0502020204030204" pitchFamily="34" charset="0"/>
                <a:ea typeface="微软雅黑" panose="020B0503020204020204" pitchFamily="34" charset="-122"/>
              </a:defRPr>
            </a:lvl1pPr>
            <a:lvl2pPr marL="742950" indent="-285750" defTabSz="685800">
              <a:defRPr>
                <a:solidFill>
                  <a:schemeClr val="tx1"/>
                </a:solidFill>
                <a:latin typeface="Calibri" panose="020F0502020204030204" pitchFamily="34" charset="0"/>
                <a:ea typeface="微软雅黑" panose="020B0503020204020204" pitchFamily="34" charset="-122"/>
              </a:defRPr>
            </a:lvl2pPr>
            <a:lvl3pPr marL="1143000" indent="-228600" defTabSz="685800">
              <a:defRPr>
                <a:solidFill>
                  <a:schemeClr val="tx1"/>
                </a:solidFill>
                <a:latin typeface="Calibri" panose="020F0502020204030204" pitchFamily="34" charset="0"/>
                <a:ea typeface="微软雅黑" panose="020B0503020204020204" pitchFamily="34" charset="-122"/>
              </a:defRPr>
            </a:lvl3pPr>
            <a:lvl4pPr marL="1600200" indent="-228600" defTabSz="685800">
              <a:defRPr>
                <a:solidFill>
                  <a:schemeClr val="tx1"/>
                </a:solidFill>
                <a:latin typeface="Calibri" panose="020F0502020204030204" pitchFamily="34" charset="0"/>
                <a:ea typeface="微软雅黑" panose="020B0503020204020204" pitchFamily="34" charset="-122"/>
              </a:defRPr>
            </a:lvl4pPr>
            <a:lvl5pPr marL="2057400" indent="-228600" defTabSz="685800">
              <a:defRPr>
                <a:solidFill>
                  <a:schemeClr val="tx1"/>
                </a:solidFill>
                <a:latin typeface="Calibri" panose="020F0502020204030204" pitchFamily="34" charset="0"/>
                <a:ea typeface="微软雅黑" panose="020B0503020204020204" pitchFamily="34" charset="-122"/>
              </a:defRPr>
            </a:lvl5pPr>
            <a:lvl6pPr marL="25146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defTabSz="963930" fontAlgn="auto">
              <a:lnSpc>
                <a:spcPct val="130000"/>
              </a:lnSpc>
              <a:spcBef>
                <a:spcPts val="0"/>
              </a:spcBef>
              <a:spcAft>
                <a:spcPts val="0"/>
              </a:spcAft>
              <a:defRPr/>
            </a:pPr>
            <a:r>
              <a:rPr lang="en-US" altLang="zh-CN" sz="3795" kern="0"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01</a:t>
            </a:r>
          </a:p>
        </p:txBody>
      </p:sp>
      <p:sp>
        <p:nvSpPr>
          <p:cNvPr id="25" name="TextBox 170"/>
          <p:cNvSpPr txBox="1"/>
          <p:nvPr/>
        </p:nvSpPr>
        <p:spPr>
          <a:xfrm>
            <a:off x="3338745" y="2961288"/>
            <a:ext cx="5760640" cy="58981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Xây</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dựng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trang</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web</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TextBox 170"/>
          <p:cNvSpPr txBox="1"/>
          <p:nvPr/>
        </p:nvSpPr>
        <p:spPr>
          <a:xfrm>
            <a:off x="4443203" y="3878473"/>
            <a:ext cx="4330599" cy="589814"/>
          </a:xfrm>
          <a:prstGeom prst="rect">
            <a:avLst/>
          </a:prstGeom>
          <a:noFill/>
        </p:spPr>
        <p:txBody>
          <a:bodyPr wrap="square" lIns="96431" tIns="48215" rIns="96431" bIns="48215" rtlCol="0">
            <a:spAutoFit/>
          </a:bodyPr>
          <a:lstStyle/>
          <a:p>
            <a:pPr fontAlgn="auto">
              <a:spcBef>
                <a:spcPts val="0"/>
              </a:spcBef>
              <a:spcAft>
                <a:spcPts val="0"/>
              </a:spcAft>
              <a:defRPr/>
            </a:pPr>
            <a:r>
              <a:rPr lang="en-US" altLang="zh-CN" sz="3200" b="1"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Xây</a:t>
            </a:r>
            <a:r>
              <a:rPr lang="en-US" altLang="zh-CN" sz="3200" b="1"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dựng</a:t>
            </a:r>
            <a:r>
              <a:rPr lang="en-US" altLang="zh-CN" sz="3200" b="1"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hệ</a:t>
            </a:r>
            <a:r>
              <a:rPr lang="en-US" altLang="zh-CN" sz="3200" b="1" dirty="0">
                <a:solidFill>
                  <a:schemeClr val="bg1"/>
                </a:solidFill>
                <a:latin typeface="Times New Roman" panose="02020603050405020304" pitchFamily="18" charset="0"/>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cs typeface="Times New Roman" panose="02020603050405020304" pitchFamily="18" charset="0"/>
                <a:sym typeface="Arial" panose="020B0604020202020204" pitchFamily="34" charset="0"/>
              </a:rPr>
              <a:t>thống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TextBox 170"/>
          <p:cNvSpPr txBox="1"/>
          <p:nvPr/>
        </p:nvSpPr>
        <p:spPr>
          <a:xfrm>
            <a:off x="5637287" y="4743929"/>
            <a:ext cx="5079705" cy="589814"/>
          </a:xfrm>
          <a:prstGeom prst="rect">
            <a:avLst/>
          </a:prstGeom>
          <a:noFill/>
        </p:spPr>
        <p:txBody>
          <a:bodyPr wrap="square" lIns="96431" tIns="48215" rIns="96431" bIns="48215" rtlCol="0">
            <a:spAutoFit/>
          </a:bodyPr>
          <a:lstStyle/>
          <a:p>
            <a:pPr fontAlgn="auto">
              <a:spcBef>
                <a:spcPts val="0"/>
              </a:spcBef>
              <a:spcAft>
                <a:spcPts val="0"/>
              </a:spcAft>
              <a:defRPr/>
            </a:pPr>
            <a:r>
              <a:rPr lang="en-US" sz="3200" b="1" dirty="0" err="1">
                <a:solidFill>
                  <a:schemeClr val="bg1"/>
                </a:solidFill>
                <a:latin typeface="Times New Roman" panose="02020603050405020304" pitchFamily="18" charset="0"/>
                <a:cs typeface="Times New Roman" panose="02020603050405020304" pitchFamily="18" charset="0"/>
              </a:rPr>
              <a:t>Hệ</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thống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gợi</a:t>
            </a:r>
            <a:r>
              <a:rPr lang="en-US" sz="3200" b="1" dirty="0">
                <a:solidFill>
                  <a:schemeClr val="bg1"/>
                </a:solidFill>
                <a:latin typeface="Times New Roman" panose="02020603050405020304" pitchFamily="18" charset="0"/>
                <a:cs typeface="Times New Roman" panose="02020603050405020304" pitchFamily="18" charset="0"/>
              </a:rPr>
              <a:t> ý </a:t>
            </a:r>
          </a:p>
        </p:txBody>
      </p:sp>
      <p:sp>
        <p:nvSpPr>
          <p:cNvPr id="7" name="TextBox 6">
            <a:extLst>
              <a:ext uri="{FF2B5EF4-FFF2-40B4-BE49-F238E27FC236}">
                <a16:creationId xmlns:a16="http://schemas.microsoft.com/office/drawing/2014/main" id="{9F1844A8-64DE-9A23-A705-9C42DE5EAC8A}"/>
              </a:ext>
            </a:extLst>
          </p:cNvPr>
          <p:cNvSpPr txBox="1"/>
          <p:nvPr/>
        </p:nvSpPr>
        <p:spPr>
          <a:xfrm>
            <a:off x="1377335" y="1001024"/>
            <a:ext cx="3596864" cy="830997"/>
          </a:xfrm>
          <a:prstGeom prst="rect">
            <a:avLst/>
          </a:prstGeom>
          <a:noFill/>
        </p:spPr>
        <p:txBody>
          <a:bodyPr wrap="square">
            <a:spAutoFit/>
          </a:bodyPr>
          <a:lstStyle/>
          <a:p>
            <a:r>
              <a:rPr lang="en-US" sz="4800" b="1" dirty="0" err="1">
                <a:solidFill>
                  <a:schemeClr val="bg1"/>
                </a:solidFill>
                <a:latin typeface="Times New Roman" panose="02020603050405020304" pitchFamily="18" charset="0"/>
                <a:cs typeface="Times New Roman" panose="02020603050405020304" pitchFamily="18" charset="0"/>
              </a:rPr>
              <a:t>Nội</a:t>
            </a:r>
            <a:r>
              <a:rPr lang="en-US" sz="4800" b="1" dirty="0">
                <a:solidFill>
                  <a:schemeClr val="bg1"/>
                </a:solidFill>
                <a:latin typeface="Times New Roman" panose="02020603050405020304" pitchFamily="18" charset="0"/>
                <a:cs typeface="Times New Roman" panose="02020603050405020304" pitchFamily="18" charset="0"/>
              </a:rPr>
              <a:t> dung</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2750"/>
                                        <p:tgtEl>
                                          <p:spTgt spid="3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par>
                          <p:cTn id="17" fill="hold">
                            <p:stCondLst>
                              <p:cond delay="2750"/>
                            </p:stCondLst>
                            <p:childTnLst>
                              <p:par>
                                <p:cTn id="18" presetID="47"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anim calcmode="lin" valueType="num">
                                      <p:cBhvr>
                                        <p:cTn id="21" dur="500" fill="hold"/>
                                        <p:tgtEl>
                                          <p:spTgt spid="25"/>
                                        </p:tgtEl>
                                        <p:attrNameLst>
                                          <p:attrName>ppt_x</p:attrName>
                                        </p:attrNameLst>
                                      </p:cBhvr>
                                      <p:tavLst>
                                        <p:tav tm="0">
                                          <p:val>
                                            <p:strVal val="#ppt_x"/>
                                          </p:val>
                                        </p:tav>
                                        <p:tav tm="100000">
                                          <p:val>
                                            <p:strVal val="#ppt_x"/>
                                          </p:val>
                                        </p:tav>
                                      </p:tavLst>
                                    </p:anim>
                                    <p:anim calcmode="lin" valueType="num">
                                      <p:cBhvr>
                                        <p:cTn id="22" dur="500" fill="hold"/>
                                        <p:tgtEl>
                                          <p:spTgt spid="25"/>
                                        </p:tgtEl>
                                        <p:attrNameLst>
                                          <p:attrName>ppt_y</p:attrName>
                                        </p:attrNameLst>
                                      </p:cBhvr>
                                      <p:tavLst>
                                        <p:tav tm="0">
                                          <p:val>
                                            <p:strVal val="#ppt_y-.1"/>
                                          </p:val>
                                        </p:tav>
                                        <p:tav tm="100000">
                                          <p:val>
                                            <p:strVal val="#ppt_y"/>
                                          </p:val>
                                        </p:tav>
                                      </p:tavLst>
                                    </p:anim>
                                  </p:childTnLst>
                                </p:cTn>
                              </p:par>
                            </p:childTnLst>
                          </p:cTn>
                        </p:par>
                        <p:par>
                          <p:cTn id="23" fill="hold">
                            <p:stCondLst>
                              <p:cond delay="3250"/>
                            </p:stCondLst>
                            <p:childTnLst>
                              <p:par>
                                <p:cTn id="24" presetID="47"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anim calcmode="lin" valueType="num">
                                      <p:cBhvr>
                                        <p:cTn id="27" dur="500" fill="hold"/>
                                        <p:tgtEl>
                                          <p:spTgt spid="26"/>
                                        </p:tgtEl>
                                        <p:attrNameLst>
                                          <p:attrName>ppt_x</p:attrName>
                                        </p:attrNameLst>
                                      </p:cBhvr>
                                      <p:tavLst>
                                        <p:tav tm="0">
                                          <p:val>
                                            <p:strVal val="#ppt_x"/>
                                          </p:val>
                                        </p:tav>
                                        <p:tav tm="100000">
                                          <p:val>
                                            <p:strVal val="#ppt_x"/>
                                          </p:val>
                                        </p:tav>
                                      </p:tavLst>
                                    </p:anim>
                                    <p:anim calcmode="lin" valueType="num">
                                      <p:cBhvr>
                                        <p:cTn id="28" dur="500" fill="hold"/>
                                        <p:tgtEl>
                                          <p:spTgt spid="26"/>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47"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strVal val="#ppt_x"/>
                                          </p:val>
                                        </p:tav>
                                        <p:tav tm="100000">
                                          <p:val>
                                            <p:strVal val="#ppt_x"/>
                                          </p:val>
                                        </p:tav>
                                      </p:tavLst>
                                    </p:anim>
                                    <p:anim calcmode="lin" valueType="num">
                                      <p:cBhvr>
                                        <p:cTn id="3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autoUpdateAnimBg="0"/>
      <p:bldP spid="38" grpId="0" animBg="1" autoUpdateAnimBg="0"/>
      <p:bldP spid="39" grpId="0" animBg="1" autoUpdateAnimBg="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36787" y="892832"/>
            <a:ext cx="10389293" cy="2246769"/>
          </a:xfrm>
          <a:prstGeom prst="rect">
            <a:avLst/>
          </a:prstGeom>
          <a:noFill/>
        </p:spPr>
        <p:txBody>
          <a:bodyPr wrap="square" rtlCol="0">
            <a:spAutoFit/>
          </a:bodyPr>
          <a:lstStyle/>
          <a:p>
            <a:r>
              <a:rPr lang="vi-VN" sz="2600" b="1" dirty="0">
                <a:solidFill>
                  <a:schemeClr val="bg1"/>
                </a:solidFill>
              </a:rPr>
              <a:t>Bước 2: Trích xuất những cuốn sách đã nhận được hơn 50 xếp hạng.</a:t>
            </a:r>
            <a:endParaRPr lang="en-US" sz="2600" b="1" dirty="0">
              <a:solidFill>
                <a:schemeClr val="bg1"/>
              </a:solidFill>
            </a:endParaRPr>
          </a:p>
          <a:p>
            <a:endParaRPr lang="vi-VN" sz="2600" b="1" dirty="0">
              <a:solidFill>
                <a:schemeClr val="bg1"/>
              </a:solidFill>
            </a:endParaRPr>
          </a:p>
          <a:p>
            <a:r>
              <a:rPr lang="vi-VN" sz="2400" dirty="0">
                <a:solidFill>
                  <a:schemeClr val="bg1"/>
                </a:solidFill>
              </a:rPr>
              <a:t>Bây giờ sẽ đếm xếp hạng của từng cuốn sách, vì vậy ta sẽ nhóm dữ liệu dựa trên tên sách và tổng hợp dựa trên xếp hạng.</a:t>
            </a:r>
          </a:p>
          <a:p>
            <a:br>
              <a:rPr lang="vi-VN" sz="2000" dirty="0">
                <a:solidFill>
                  <a:schemeClr val="bg1"/>
                </a:solidFill>
              </a:rPr>
            </a:br>
            <a:endParaRPr lang="en-US" sz="2000" dirty="0">
              <a:solidFill>
                <a:schemeClr val="bg1"/>
              </a:solidFill>
            </a:endParaRPr>
          </a:p>
        </p:txBody>
      </p:sp>
      <p:pic>
        <p:nvPicPr>
          <p:cNvPr id="6" name="Picture 5"/>
          <p:cNvPicPr>
            <a:picLocks noChangeAspect="1"/>
          </p:cNvPicPr>
          <p:nvPr/>
        </p:nvPicPr>
        <p:blipFill>
          <a:blip r:embed="rId3"/>
          <a:stretch>
            <a:fillRect/>
          </a:stretch>
        </p:blipFill>
        <p:spPr>
          <a:xfrm>
            <a:off x="1244799" y="2680221"/>
            <a:ext cx="9182100" cy="2376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1136787" y="5720489"/>
            <a:ext cx="10585176" cy="830997"/>
          </a:xfrm>
          <a:prstGeom prst="rect">
            <a:avLst/>
          </a:prstGeom>
          <a:noFill/>
        </p:spPr>
        <p:txBody>
          <a:bodyPr wrap="square" rtlCol="0">
            <a:spAutoFit/>
          </a:bodyPr>
          <a:lstStyle/>
          <a:p>
            <a:r>
              <a:rPr lang="vi-VN" sz="2400" dirty="0">
                <a:solidFill>
                  <a:schemeClr val="bg1"/>
                </a:solidFill>
              </a:rPr>
              <a:t>Cần phải loại bỏ các giá trị trùng lặp vì nếu cùng một người dùng đã xếp hạng cùng một cuốn sách nhiều lần thì điều đó sẽ tạo ra sự cố. </a:t>
            </a:r>
            <a:endParaRPr lang="en-US" sz="2400" dirty="0">
              <a:solidFill>
                <a:schemeClr val="bg1"/>
              </a:solidFill>
            </a:endParaRPr>
          </a:p>
        </p:txBody>
      </p:sp>
    </p:spTree>
    <p:extLst>
      <p:ext uri="{BB962C8B-B14F-4D97-AF65-F5344CB8AC3E}">
        <p14:creationId xmlns:p14="http://schemas.microsoft.com/office/powerpoint/2010/main" val="18942450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3005" r="39932" b="42937"/>
          <a:stretch>
            <a:fillRect/>
          </a:stretch>
        </p:blipFill>
        <p:spPr>
          <a:xfrm>
            <a:off x="0" y="298"/>
            <a:ext cx="12858750" cy="7232650"/>
          </a:xfrm>
          <a:blipFill dpi="0" rotWithShape="1">
            <a:blip r:embed="rId4">
              <a:extLst>
                <a:ext uri="{28A0092B-C50C-407E-A947-70E740481C1C}">
                  <a14:useLocalDpi xmlns:a14="http://schemas.microsoft.com/office/drawing/2010/main" val="0"/>
                </a:ext>
              </a:extLst>
            </a:blip>
            <a:srcRect/>
            <a:stretch>
              <a:fillRect/>
            </a:stretch>
          </a:blipFill>
        </p:spPr>
      </p:pic>
      <p:sp>
        <p:nvSpPr>
          <p:cNvPr id="2" name="TextBox 1"/>
          <p:cNvSpPr txBox="1"/>
          <p:nvPr/>
        </p:nvSpPr>
        <p:spPr>
          <a:xfrm>
            <a:off x="1187524" y="736005"/>
            <a:ext cx="9944397" cy="2616101"/>
          </a:xfrm>
          <a:prstGeom prst="rect">
            <a:avLst/>
          </a:prstGeom>
          <a:noFill/>
        </p:spPr>
        <p:txBody>
          <a:bodyPr wrap="square" rtlCol="0">
            <a:spAutoFit/>
          </a:bodyPr>
          <a:lstStyle/>
          <a:p>
            <a:r>
              <a:rPr lang="vi-VN" sz="2600" b="1" dirty="0">
                <a:solidFill>
                  <a:schemeClr val="bg1"/>
                </a:solidFill>
              </a:rPr>
              <a:t>Bước 3: Tạo Pivot Table </a:t>
            </a:r>
            <a:endParaRPr lang="en-US" sz="2600" b="1" dirty="0">
              <a:solidFill>
                <a:schemeClr val="bg1"/>
              </a:solidFill>
            </a:endParaRPr>
          </a:p>
          <a:p>
            <a:endParaRPr lang="vi-VN" sz="2600" b="1" dirty="0">
              <a:solidFill>
                <a:schemeClr val="bg1"/>
              </a:solidFill>
            </a:endParaRPr>
          </a:p>
          <a:p>
            <a:r>
              <a:rPr lang="en-US" sz="2400" dirty="0">
                <a:solidFill>
                  <a:schemeClr val="bg1"/>
                </a:solidFill>
              </a:rPr>
              <a:t>C</a:t>
            </a:r>
            <a:r>
              <a:rPr lang="vi-VN" sz="2400" dirty="0">
                <a:solidFill>
                  <a:schemeClr val="bg1"/>
                </a:solidFill>
              </a:rPr>
              <a:t>ần tạo một bảng tổng hợp trong đó các cột sẽ là id người dùng, chỉ mục sẽ là tên sách và giá trị là xếp hạng. Và id người dùng chưa xếp hạng bất kỳ cuốn sách nào sẽ có giá trị là NAN, vì vậy hãy quy nó bằng 0</a:t>
            </a:r>
            <a:r>
              <a:rPr lang="vi-VN" sz="2000" dirty="0">
                <a:solidFill>
                  <a:schemeClr val="bg1"/>
                </a:solidFill>
              </a:rPr>
              <a:t>.</a:t>
            </a:r>
          </a:p>
          <a:p>
            <a:br>
              <a:rPr lang="vi-VN" sz="2000" dirty="0">
                <a:solidFill>
                  <a:schemeClr val="bg1"/>
                </a:solidFill>
              </a:rPr>
            </a:br>
            <a:endParaRPr lang="en-US" sz="2000" dirty="0">
              <a:solidFill>
                <a:schemeClr val="bg1"/>
              </a:solidFill>
            </a:endParaRPr>
          </a:p>
        </p:txBody>
      </p:sp>
      <p:pic>
        <p:nvPicPr>
          <p:cNvPr id="7" name="Picture 6"/>
          <p:cNvPicPr>
            <a:picLocks noChangeAspect="1"/>
          </p:cNvPicPr>
          <p:nvPr/>
        </p:nvPicPr>
        <p:blipFill>
          <a:blip r:embed="rId5"/>
          <a:stretch>
            <a:fillRect/>
          </a:stretch>
        </p:blipFill>
        <p:spPr>
          <a:xfrm>
            <a:off x="1164729" y="3040261"/>
            <a:ext cx="10831847" cy="3528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16728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4">
              <a:extLst>
                <a:ext uri="{28A0092B-C50C-407E-A947-70E740481C1C}">
                  <a14:useLocalDpi xmlns:a14="http://schemas.microsoft.com/office/drawing/2010/main" val="0"/>
                </a:ext>
              </a:extLst>
            </a:blip>
            <a:srcRect/>
            <a:stretch>
              <a:fillRect/>
            </a:stretch>
          </a:blipFill>
        </p:spPr>
      </p:pic>
      <p:sp>
        <p:nvSpPr>
          <p:cNvPr id="2" name="TextBox 1"/>
          <p:cNvSpPr txBox="1"/>
          <p:nvPr/>
        </p:nvSpPr>
        <p:spPr>
          <a:xfrm>
            <a:off x="1028775" y="854234"/>
            <a:ext cx="7920880" cy="492443"/>
          </a:xfrm>
          <a:prstGeom prst="rect">
            <a:avLst/>
          </a:prstGeom>
          <a:noFill/>
        </p:spPr>
        <p:txBody>
          <a:bodyPr wrap="square" rtlCol="0">
            <a:spAutoFit/>
          </a:bodyPr>
          <a:lstStyle/>
          <a:p>
            <a:r>
              <a:rPr lang="vi-VN" sz="2600" b="1" dirty="0">
                <a:solidFill>
                  <a:schemeClr val="bg1"/>
                </a:solidFill>
              </a:rPr>
              <a:t>Bước 4: Xây dựng hàm recommend</a:t>
            </a:r>
            <a:endParaRPr lang="en-US" sz="2600" dirty="0">
              <a:solidFill>
                <a:schemeClr val="bg1"/>
              </a:solidFill>
            </a:endParaRPr>
          </a:p>
        </p:txBody>
      </p:sp>
      <p:pic>
        <p:nvPicPr>
          <p:cNvPr id="12290" name="Picture 2" descr="https://lh4.googleusercontent.com/E2L5sTpaT9UeIeqcnqnRinTRGxDew2VLFt_w9iTN1te72OqLMw6m2N4d0DNrst9_sLBs4mSVmGyI7nQ4DhVwXDYNp-zhx5OwdPDEEC2rAFq3Ajw_QfmSOHAqP0kaVYiHIKgudREz1u8rTJlDTdz6MI6yeJR1pQOrLc6w-vr2H9_fC3D6ycWuzoQIvCXCIfK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735" y="1562298"/>
            <a:ext cx="6326726" cy="1581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252597" y="3328293"/>
            <a:ext cx="7848872" cy="3603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41806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364212" y="15245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rot="18900000">
            <a:off x="49462" y="1367447"/>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8"/>
          <p:cNvSpPr/>
          <p:nvPr/>
        </p:nvSpPr>
        <p:spPr>
          <a:xfrm rot="18900000" flipV="1">
            <a:off x="1172427" y="2538512"/>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6"/>
          <p:cNvSpPr/>
          <p:nvPr/>
        </p:nvSpPr>
        <p:spPr>
          <a:xfrm rot="2700000">
            <a:off x="1189717" y="12992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矩形 60"/>
          <p:cNvSpPr/>
          <p:nvPr/>
        </p:nvSpPr>
        <p:spPr>
          <a:xfrm flipH="1">
            <a:off x="607971" y="852033"/>
            <a:ext cx="2450613" cy="1759327"/>
          </a:xfrm>
          <a:prstGeom prst="rect">
            <a:avLst/>
          </a:prstGeom>
        </p:spPr>
        <p:txBody>
          <a:bodyPr wrap="square" lIns="96392" tIns="48196" rIns="96392" bIns="48196">
            <a:spAutoFit/>
          </a:bodyPr>
          <a:lstStyle/>
          <a:p>
            <a:pPr algn="ctr"/>
            <a:r>
              <a:rPr lang="en-US" altLang="zh-CN" sz="36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3.</a:t>
            </a:r>
          </a:p>
          <a:p>
            <a:pPr algn="ctr"/>
            <a:r>
              <a:rPr lang="en-US" altLang="zh-CN" sz="36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Xây</a:t>
            </a:r>
            <a:r>
              <a:rPr lang="en-US" altLang="zh-CN" sz="36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36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dựng</a:t>
            </a:r>
            <a:r>
              <a:rPr lang="en-US" altLang="zh-CN" sz="36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a:t>
            </a:r>
            <a:r>
              <a:rPr lang="en-US" altLang="zh-CN" sz="3600" b="1" dirty="0" err="1">
                <a:solidFill>
                  <a:schemeClr val="bg1"/>
                </a:solidFill>
                <a:latin typeface="Yeseva One" panose="00000500000000000000" pitchFamily="2" charset="0"/>
                <a:ea typeface="微软雅黑" panose="020B0503020204020204" pitchFamily="34" charset="-122"/>
                <a:sym typeface="Arial" panose="020B0604020202020204" pitchFamily="34" charset="0"/>
              </a:rPr>
              <a:t>trang</a:t>
            </a:r>
            <a:r>
              <a:rPr lang="en-US" altLang="zh-CN" sz="3600" b="1" dirty="0">
                <a:solidFill>
                  <a:schemeClr val="bg1"/>
                </a:solidFill>
                <a:latin typeface="Yeseva One" panose="00000500000000000000" pitchFamily="2" charset="0"/>
                <a:ea typeface="微软雅黑" panose="020B0503020204020204" pitchFamily="34" charset="-122"/>
                <a:sym typeface="Arial" panose="020B0604020202020204" pitchFamily="34" charset="0"/>
              </a:rPr>
              <a:t> web</a:t>
            </a:r>
            <a:endParaRPr lang="en-US" altLang="zh-CN" sz="2320" b="1" dirty="0">
              <a:solidFill>
                <a:schemeClr val="bg1"/>
              </a:solidFill>
              <a:latin typeface="Yeseva One" panose="00000500000000000000" pitchFamily="2" charset="0"/>
              <a:ea typeface="微软雅黑" panose="020B0503020204020204" pitchFamily="34" charset="-122"/>
              <a:sym typeface="Arial" panose="020B0604020202020204" pitchFamily="34" charset="0"/>
            </a:endParaRPr>
          </a:p>
        </p:txBody>
      </p:sp>
      <p:sp>
        <p:nvSpPr>
          <p:cNvPr id="70" name="矩形 69"/>
          <p:cNvSpPr/>
          <p:nvPr/>
        </p:nvSpPr>
        <p:spPr>
          <a:xfrm>
            <a:off x="3521003" y="1672109"/>
            <a:ext cx="9153172" cy="589776"/>
          </a:xfrm>
          <a:prstGeom prst="rect">
            <a:avLst/>
          </a:prstGeom>
        </p:spPr>
        <p:txBody>
          <a:bodyPr wrap="square" lIns="96392" tIns="48196" rIns="96392" bIns="48196">
            <a:spAutoFit/>
          </a:bodyPr>
          <a:lstStyle/>
          <a:p>
            <a:r>
              <a:rPr lang="en-US" sz="3200" b="1" dirty="0" err="1">
                <a:solidFill>
                  <a:schemeClr val="bg1"/>
                </a:solidFill>
              </a:rPr>
              <a:t>Quy</a:t>
            </a:r>
            <a:r>
              <a:rPr lang="en-US" sz="3200" b="1" dirty="0">
                <a:solidFill>
                  <a:schemeClr val="bg1"/>
                </a:solidFill>
              </a:rPr>
              <a:t> </a:t>
            </a:r>
            <a:r>
              <a:rPr lang="en-US" sz="3200" b="1" dirty="0" err="1">
                <a:solidFill>
                  <a:schemeClr val="bg1"/>
                </a:solidFill>
              </a:rPr>
              <a:t>trình</a:t>
            </a:r>
            <a:r>
              <a:rPr lang="en-US" sz="3200" b="1" dirty="0">
                <a:solidFill>
                  <a:schemeClr val="bg1"/>
                </a:solidFill>
              </a:rPr>
              <a:t> </a:t>
            </a:r>
            <a:r>
              <a:rPr lang="en-US" sz="3200" b="1" dirty="0" err="1">
                <a:solidFill>
                  <a:schemeClr val="bg1"/>
                </a:solidFill>
              </a:rPr>
              <a:t>hệ</a:t>
            </a:r>
            <a:r>
              <a:rPr lang="en-US" sz="3200" b="1" dirty="0">
                <a:solidFill>
                  <a:schemeClr val="bg1"/>
                </a:solidFill>
              </a:rPr>
              <a:t> </a:t>
            </a:r>
            <a:r>
              <a:rPr lang="en-US" sz="3200" b="1" dirty="0" err="1">
                <a:solidFill>
                  <a:schemeClr val="bg1"/>
                </a:solidFill>
              </a:rPr>
              <a:t>thống</a:t>
            </a:r>
            <a:r>
              <a:rPr lang="en-US" sz="3200" b="1" dirty="0">
                <a:solidFill>
                  <a:schemeClr val="bg1"/>
                </a:solidFill>
              </a:rPr>
              <a:t> </a:t>
            </a:r>
            <a:r>
              <a:rPr lang="en-US" sz="3200" b="1" dirty="0" err="1">
                <a:solidFill>
                  <a:schemeClr val="bg1"/>
                </a:solidFill>
              </a:rPr>
              <a:t>của</a:t>
            </a:r>
            <a:r>
              <a:rPr lang="en-US" sz="3200" b="1" dirty="0">
                <a:solidFill>
                  <a:schemeClr val="bg1"/>
                </a:solidFill>
              </a:rPr>
              <a:t> web</a:t>
            </a:r>
            <a:endParaRPr lang="en-US" altLang="zh-CN" sz="4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7170" name="Picture 2">
            <a:extLst>
              <a:ext uri="{FF2B5EF4-FFF2-40B4-BE49-F238E27FC236}">
                <a16:creationId xmlns:a16="http://schemas.microsoft.com/office/drawing/2014/main" id="{C35CDDEB-3568-3633-ACBA-B0EC39330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591" y="231949"/>
            <a:ext cx="3744416" cy="6493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400"/>
                                        <p:tgtEl>
                                          <p:spTgt spid="61"/>
                                        </p:tgtEl>
                                      </p:cBhvr>
                                    </p:animEffect>
                                  </p:childTnLst>
                                </p:cTn>
                              </p:par>
                            </p:childTnLst>
                          </p:cTn>
                        </p:par>
                        <p:par>
                          <p:cTn id="29" fill="hold">
                            <p:stCondLst>
                              <p:cond delay="900"/>
                            </p:stCondLst>
                            <p:childTnLst>
                              <p:par>
                                <p:cTn id="30" presetID="14" presetClass="entr" presetSubtype="10" fill="hold" grpId="0" nodeType="afterEffect">
                                  <p:stCondLst>
                                    <p:cond delay="100"/>
                                  </p:stCondLst>
                                  <p:childTnLst>
                                    <p:set>
                                      <p:cBhvr>
                                        <p:cTn id="31" dur="1" fill="hold">
                                          <p:stCondLst>
                                            <p:cond delay="0"/>
                                          </p:stCondLst>
                                        </p:cTn>
                                        <p:tgtEl>
                                          <p:spTgt spid="70"/>
                                        </p:tgtEl>
                                        <p:attrNameLst>
                                          <p:attrName>style.visibility</p:attrName>
                                        </p:attrNameLst>
                                      </p:cBhvr>
                                      <p:to>
                                        <p:strVal val="visible"/>
                                      </p:to>
                                    </p:set>
                                    <p:animEffect transition="in" filter="randombar(horizontal)">
                                      <p:cBhvr>
                                        <p:cTn id="32"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61" grpId="0"/>
      <p:bldP spid="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532831" y="923329"/>
            <a:ext cx="9911844" cy="2308324"/>
          </a:xfrm>
          <a:prstGeom prst="rect">
            <a:avLst/>
          </a:prstGeom>
        </p:spPr>
        <p:txBody>
          <a:bodyPr wrap="square">
            <a:spAutoFit/>
          </a:bodyPr>
          <a:lstStyle/>
          <a:p>
            <a:pPr marL="571500" indent="-571500">
              <a:buFont typeface="Wingdings" panose="05000000000000000000" pitchFamily="2" charset="2"/>
              <a:buChar char="v"/>
            </a:pPr>
            <a:r>
              <a:rPr lang="vi-VN" sz="3600" b="1" dirty="0">
                <a:solidFill>
                  <a:schemeClr val="bg1"/>
                </a:solidFill>
                <a:latin typeface="Times New Roman" panose="02020603050405020304" pitchFamily="18" charset="0"/>
                <a:cs typeface="Times New Roman" panose="02020603050405020304" pitchFamily="18" charset="0"/>
              </a:rPr>
              <a:t>Xử lý tư vấn lọc phổ biến:</a:t>
            </a:r>
            <a:endParaRPr lang="en-US" sz="3600" dirty="0">
              <a:solidFill>
                <a:schemeClr val="bg1"/>
              </a:solidFill>
              <a:latin typeface="Times New Roman" panose="02020603050405020304" pitchFamily="18" charset="0"/>
              <a:cs typeface="Times New Roman" panose="02020603050405020304" pitchFamily="18" charset="0"/>
            </a:endParaRPr>
          </a:p>
          <a:p>
            <a:r>
              <a:rPr lang="vi-VN" sz="2400" dirty="0">
                <a:solidFill>
                  <a:schemeClr val="bg1"/>
                </a:solidFill>
                <a:latin typeface="Times New Roman" panose="02020603050405020304" pitchFamily="18" charset="0"/>
                <a:cs typeface="Times New Roman" panose="02020603050405020304" pitchFamily="18" charset="0"/>
              </a:rPr>
              <a:t>Trước khi khởi động chương trình, hệ thống cần thu thập những dữ liệu là kết quả sau bài toàn tư vấn, từ dữ liệu thô ta có gồm 3 tệp chính gốc bao gồm sách, người dùng và đánh giá</a:t>
            </a:r>
          </a:p>
          <a:p>
            <a:br>
              <a:rPr lang="vi-VN" dirty="0">
                <a:solidFill>
                  <a:schemeClr val="bg1"/>
                </a:solidFill>
                <a:latin typeface="Times New Roman" panose="02020603050405020304" pitchFamily="18" charset="0"/>
                <a:cs typeface="Times New Roman" panose="02020603050405020304" pitchFamily="18" charset="0"/>
              </a:rPr>
            </a:b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32" name="矩形-2"/>
          <p:cNvSpPr/>
          <p:nvPr>
            <p:custDataLst>
              <p:tags r:id="rId2"/>
            </p:custDataLst>
          </p:nvPr>
        </p:nvSpPr>
        <p:spPr>
          <a:xfrm>
            <a:off x="3065886" y="3334038"/>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2040321" y="3980369"/>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8194" name="Picture 2">
            <a:extLst>
              <a:ext uri="{FF2B5EF4-FFF2-40B4-BE49-F238E27FC236}">
                <a16:creationId xmlns:a16="http://schemas.microsoft.com/office/drawing/2014/main" id="{42E11570-87A3-5207-26A5-AB07E0FBA7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4074" y="2834941"/>
            <a:ext cx="10030601" cy="31411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5556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7">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362778" y="1058782"/>
            <a:ext cx="9911844" cy="461665"/>
          </a:xfrm>
          <a:prstGeom prst="rect">
            <a:avLst/>
          </a:prstGeom>
        </p:spPr>
        <p:txBody>
          <a:bodyPr wrap="square">
            <a:spAutoFit/>
          </a:bodyPr>
          <a:lstStyle/>
          <a:p>
            <a:r>
              <a:rPr lang="vi-VN" sz="2400" dirty="0">
                <a:solidFill>
                  <a:schemeClr val="bg1"/>
                </a:solidFill>
              </a:rPr>
              <a:t>Lần lượt nhóm lại các cột từ bao gồm bìa sách, đánh giá thành một table riêng.</a:t>
            </a:r>
            <a:endParaRPr lang="zh-CN" altLang="en-US" sz="2400" dirty="0">
              <a:solidFill>
                <a:schemeClr val="bg1"/>
              </a:solidFill>
            </a:endParaRPr>
          </a:p>
        </p:txBody>
      </p:sp>
      <p:sp>
        <p:nvSpPr>
          <p:cNvPr id="32" name="矩形-2"/>
          <p:cNvSpPr/>
          <p:nvPr>
            <p:custDataLst>
              <p:tags r:id="rId2"/>
            </p:custDataLst>
          </p:nvPr>
        </p:nvSpPr>
        <p:spPr>
          <a:xfrm>
            <a:off x="3065886" y="3334038"/>
            <a:ext cx="3252814" cy="646331"/>
          </a:xfrm>
          <a:prstGeom prst="rect">
            <a:avLst/>
          </a:prstGeom>
        </p:spPr>
        <p:txBody>
          <a:bodyPr wrap="none">
            <a:spAutoFit/>
          </a:bodyPr>
          <a:lstStyle/>
          <a:p>
            <a:pPr>
              <a:buNone/>
            </a:pPr>
            <a:r>
              <a:rPr lang="en-US" altLang="zh-CN" sz="3600" dirty="0">
                <a:solidFill>
                  <a:schemeClr val="bg1"/>
                </a:solidFill>
                <a:latin typeface="Yeseva One" panose="00000500000000000000" pitchFamily="2" charset="0"/>
                <a:ea typeface="微软雅黑" panose="020B0503020204020204" pitchFamily="34" charset="-122"/>
              </a:rPr>
              <a:t>Add title text</a:t>
            </a:r>
          </a:p>
        </p:txBody>
      </p:sp>
      <p:sp>
        <p:nvSpPr>
          <p:cNvPr id="33" name="矩形-1"/>
          <p:cNvSpPr/>
          <p:nvPr>
            <p:custDataLst>
              <p:tags r:id="rId3"/>
            </p:custDataLst>
          </p:nvPr>
        </p:nvSpPr>
        <p:spPr>
          <a:xfrm>
            <a:off x="2040321" y="3980369"/>
            <a:ext cx="5303943" cy="814134"/>
          </a:xfrm>
          <a:prstGeom prst="rect">
            <a:avLst/>
          </a:prstGeom>
        </p:spPr>
        <p:txBody>
          <a:bodyPr wrap="square">
            <a:spAutoFit/>
          </a:bodyPr>
          <a:lstStyle/>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Add a detailed text description here, </a:t>
            </a:r>
          </a:p>
          <a:p>
            <a:pPr algn="ctr">
              <a:lnSpc>
                <a:spcPct val="200000"/>
              </a:lnSpc>
            </a:pPr>
            <a:r>
              <a:rPr lang="en-US" altLang="zh-CN" sz="1265" dirty="0">
                <a:solidFill>
                  <a:schemeClr val="bg1"/>
                </a:solidFill>
                <a:latin typeface="Yeseva One" panose="00000500000000000000" pitchFamily="2" charset="0"/>
                <a:ea typeface="微软雅黑" panose="020B0503020204020204" pitchFamily="34" charset="-122"/>
                <a:cs typeface="Aharoni" panose="02010803020104030203" pitchFamily="2" charset="-79"/>
              </a:rPr>
              <a:t>language description as simple and vivid.</a:t>
            </a:r>
          </a:p>
        </p:txBody>
      </p:sp>
      <p:pic>
        <p:nvPicPr>
          <p:cNvPr id="9218" name="Picture 2">
            <a:extLst>
              <a:ext uri="{FF2B5EF4-FFF2-40B4-BE49-F238E27FC236}">
                <a16:creationId xmlns:a16="http://schemas.microsoft.com/office/drawing/2014/main" id="{8D552871-ECA6-17C2-C237-33B2F43676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4412" y="1816125"/>
            <a:ext cx="8594017" cy="48600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2687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1000"/>
                            </p:stCondLst>
                            <p:childTnLst>
                              <p:par>
                                <p:cTn id="13" presetID="1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467942" y="1277871"/>
            <a:ext cx="9911844" cy="830997"/>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Từ tổng số đánh giá ta tính được trung bình đánh giá người dùng theo mỗi cuốn sách. Nhóm các cột cần thiết và làm mới vị trí các phần tử từ lớn đến bé</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FB56C5B2-7F28-D5BB-3DEE-D0A5FAABAC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399" y="2475771"/>
            <a:ext cx="10582026" cy="1716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D8C2D10-C631-6951-129D-38DB2E3698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1410" y="4340093"/>
            <a:ext cx="1626004" cy="2222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605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84759" y="404729"/>
            <a:ext cx="9911844" cy="3662541"/>
          </a:xfrm>
          <a:prstGeom prst="rect">
            <a:avLst/>
          </a:prstGeom>
        </p:spPr>
        <p:txBody>
          <a:bodyPr wrap="square">
            <a:spAutoFit/>
          </a:bodyPr>
          <a:lstStyle/>
          <a:p>
            <a:pPr marL="457200" indent="-457200">
              <a:buFont typeface="Wingdings" panose="05000000000000000000" pitchFamily="2" charset="2"/>
              <a:buChar char="v"/>
            </a:pPr>
            <a:r>
              <a:rPr lang="vi-VN" sz="3200" b="1" dirty="0">
                <a:solidFill>
                  <a:schemeClr val="bg1"/>
                </a:solidFill>
                <a:latin typeface="Times New Roman" panose="02020603050405020304" pitchFamily="18" charset="0"/>
                <a:cs typeface="Times New Roman" panose="02020603050405020304" pitchFamily="18" charset="0"/>
              </a:rPr>
              <a:t>Xử lý tư vấn lọc cộng tác:</a:t>
            </a:r>
            <a:endParaRPr lang="en-US" sz="3200" b="1" dirty="0">
              <a:solidFill>
                <a:schemeClr val="bg1"/>
              </a:solidFill>
              <a:latin typeface="Times New Roman" panose="02020603050405020304" pitchFamily="18" charset="0"/>
              <a:cs typeface="Times New Roman" panose="02020603050405020304" pitchFamily="18" charset="0"/>
            </a:endParaRPr>
          </a:p>
          <a:p>
            <a:endParaRPr lang="vi-VN" sz="3200" b="1" dirty="0">
              <a:solidFill>
                <a:schemeClr val="bg1"/>
              </a:solidFill>
              <a:latin typeface="Times New Roman" panose="02020603050405020304" pitchFamily="18" charset="0"/>
              <a:cs typeface="Times New Roman" panose="02020603050405020304" pitchFamily="18" charset="0"/>
            </a:endParaRPr>
          </a:p>
          <a:p>
            <a:r>
              <a:rPr lang="vi-VN" sz="2400" dirty="0">
                <a:solidFill>
                  <a:schemeClr val="bg1"/>
                </a:solidFill>
                <a:latin typeface="Times New Roman" panose="02020603050405020304" pitchFamily="18" charset="0"/>
                <a:cs typeface="Times New Roman" panose="02020603050405020304" pitchFamily="18" charset="0"/>
              </a:rPr>
              <a:t>Sử dụng hàm cosine_similarity từ thư viện có sẵn:</a:t>
            </a:r>
            <a:endParaRPr lang="en-US" sz="2400" dirty="0">
              <a:solidFill>
                <a:schemeClr val="bg1"/>
              </a:solidFill>
              <a:latin typeface="Times New Roman" panose="02020603050405020304" pitchFamily="18" charset="0"/>
              <a:cs typeface="Times New Roman" panose="02020603050405020304" pitchFamily="18" charset="0"/>
            </a:endParaRPr>
          </a:p>
          <a:p>
            <a:endParaRPr lang="en-US" altLang="zh-CN" sz="2400" dirty="0">
              <a:solidFill>
                <a:schemeClr val="bg1"/>
              </a:solidFill>
              <a:latin typeface="Times New Roman" panose="02020603050405020304" pitchFamily="18" charset="0"/>
              <a:cs typeface="Times New Roman" panose="02020603050405020304" pitchFamily="18" charset="0"/>
            </a:endParaRPr>
          </a:p>
          <a:p>
            <a:endParaRPr lang="en-US" altLang="zh-CN" sz="2400" dirty="0">
              <a:solidFill>
                <a:schemeClr val="bg1"/>
              </a:solidFill>
              <a:latin typeface="Times New Roman" panose="02020603050405020304" pitchFamily="18" charset="0"/>
              <a:cs typeface="Times New Roman" panose="02020603050405020304" pitchFamily="18" charset="0"/>
            </a:endParaRPr>
          </a:p>
          <a:p>
            <a:endParaRPr lang="en-US" altLang="zh-CN" sz="2400" dirty="0">
              <a:solidFill>
                <a:schemeClr val="bg1"/>
              </a:solidFill>
              <a:latin typeface="Times New Roman" panose="02020603050405020304" pitchFamily="18" charset="0"/>
              <a:cs typeface="Times New Roman" panose="02020603050405020304" pitchFamily="18" charset="0"/>
            </a:endParaRPr>
          </a:p>
          <a:p>
            <a:r>
              <a:rPr lang="vi-VN" sz="2400" dirty="0">
                <a:solidFill>
                  <a:schemeClr val="bg1"/>
                </a:solidFill>
                <a:latin typeface="Times New Roman" panose="02020603050405020304" pitchFamily="18" charset="0"/>
                <a:cs typeface="Times New Roman" panose="02020603050405020304" pitchFamily="18" charset="0"/>
              </a:rPr>
              <a:t>Tính ra giá trị mỗi dòng từ hàm cosine ta được kết quả bảng mới:</a:t>
            </a:r>
          </a:p>
          <a:p>
            <a:br>
              <a:rPr lang="vi-VN" sz="2400" dirty="0"/>
            </a:b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1266" name="Picture 2">
            <a:extLst>
              <a:ext uri="{FF2B5EF4-FFF2-40B4-BE49-F238E27FC236}">
                <a16:creationId xmlns:a16="http://schemas.microsoft.com/office/drawing/2014/main" id="{A2847143-D4D3-FF6F-6108-AB619D48AA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823" y="1960141"/>
            <a:ext cx="6467039" cy="844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4F5CF475-AB72-D475-B029-1E6A0D24E0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0823" y="3517376"/>
            <a:ext cx="7632848" cy="3310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54801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66736" y="1168053"/>
            <a:ext cx="8502999" cy="1569660"/>
          </a:xfrm>
          <a:prstGeom prst="rect">
            <a:avLst/>
          </a:prstGeom>
        </p:spPr>
        <p:txBody>
          <a:bodyPr wrap="square">
            <a:spAutoFit/>
          </a:bodyPr>
          <a:lstStyle/>
          <a:p>
            <a:r>
              <a:rPr lang="en-US" sz="2400" dirty="0" err="1">
                <a:solidFill>
                  <a:schemeClr val="bg1"/>
                </a:solidFill>
                <a:latin typeface="Times New Roman" panose="02020603050405020304" pitchFamily="18" charset="0"/>
                <a:cs typeface="Times New Roman" panose="02020603050405020304" pitchFamily="18" charset="0"/>
              </a:rPr>
              <a:t>Tạo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một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hàm</a:t>
            </a:r>
            <a:r>
              <a:rPr lang="en-US" sz="2400" dirty="0">
                <a:solidFill>
                  <a:schemeClr val="bg1"/>
                </a:solidFill>
                <a:latin typeface="Times New Roman" panose="02020603050405020304" pitchFamily="18" charset="0"/>
                <a:cs typeface="Times New Roman" panose="02020603050405020304" pitchFamily="18" charset="0"/>
              </a:rPr>
              <a:t> recommend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lấy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trị</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đầu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bảng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độ</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nhất</a:t>
            </a:r>
            <a:endParaRPr lang="en-US" sz="2400" dirty="0">
              <a:solidFill>
                <a:schemeClr val="bg1"/>
              </a:solidFill>
              <a:latin typeface="Times New Roman" panose="02020603050405020304" pitchFamily="18" charset="0"/>
              <a:cs typeface="Times New Roman" panose="02020603050405020304" pitchFamily="18" charset="0"/>
            </a:endParaRPr>
          </a:p>
          <a:p>
            <a:br>
              <a:rPr lang="en-US" sz="2400" dirty="0">
                <a:solidFill>
                  <a:schemeClr val="bg1"/>
                </a:solidFill>
              </a:rPr>
            </a:br>
            <a:endParaRPr lang="zh-CN" altLang="en-US" sz="2400" dirty="0">
              <a:solidFill>
                <a:schemeClr val="bg1"/>
              </a:solidFill>
            </a:endParaRPr>
          </a:p>
        </p:txBody>
      </p:sp>
      <p:pic>
        <p:nvPicPr>
          <p:cNvPr id="12290" name="Picture 2">
            <a:extLst>
              <a:ext uri="{FF2B5EF4-FFF2-40B4-BE49-F238E27FC236}">
                <a16:creationId xmlns:a16="http://schemas.microsoft.com/office/drawing/2014/main" id="{9693CBA2-094D-CB3E-20D5-48BDEE7EF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064" y="2248173"/>
            <a:ext cx="10003573" cy="3672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07193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66736" y="1168053"/>
            <a:ext cx="9655127" cy="830997"/>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Sau khi tính toán từ các dữ liệu thô, các bảng kết quả sẽ được lưu lại bằng file .pkl sử dụng thư viện pickle.</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6B1205D3-3F6E-9F1E-E601-620D5FA97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735" y="2384581"/>
            <a:ext cx="7926935" cy="1352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9AE80E88-24F7-72D2-D48F-246599508B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6735" y="4383269"/>
            <a:ext cx="9068336" cy="1626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451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任意多边形 57"/>
          <p:cNvSpPr/>
          <p:nvPr/>
        </p:nvSpPr>
        <p:spPr>
          <a:xfrm rot="5400000">
            <a:off x="2364212" y="1524502"/>
            <a:ext cx="1585494" cy="762667"/>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0" name="任意多边形 59"/>
          <p:cNvSpPr/>
          <p:nvPr/>
        </p:nvSpPr>
        <p:spPr>
          <a:xfrm rot="18900000">
            <a:off x="49462" y="1367447"/>
            <a:ext cx="1117018" cy="1132103"/>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9" name="任意多边形 58"/>
          <p:cNvSpPr/>
          <p:nvPr/>
        </p:nvSpPr>
        <p:spPr>
          <a:xfrm rot="18900000" flipV="1">
            <a:off x="1172427" y="2538512"/>
            <a:ext cx="1117018" cy="1132103"/>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7" name="任意多边形 56"/>
          <p:cNvSpPr/>
          <p:nvPr/>
        </p:nvSpPr>
        <p:spPr>
          <a:xfrm rot="2700000">
            <a:off x="1189717" y="129929"/>
            <a:ext cx="1117018" cy="1132103"/>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1" name="矩形 60"/>
          <p:cNvSpPr/>
          <p:nvPr/>
        </p:nvSpPr>
        <p:spPr>
          <a:xfrm flipH="1">
            <a:off x="607971" y="852033"/>
            <a:ext cx="2450613" cy="2239458"/>
          </a:xfrm>
          <a:prstGeom prst="rect">
            <a:avLst/>
          </a:prstGeom>
        </p:spPr>
        <p:txBody>
          <a:bodyPr wrap="square" lIns="96392" tIns="48196" rIns="96392" bIns="48196">
            <a:spAutoFit/>
          </a:bodyPr>
          <a:lstStyle/>
          <a:p>
            <a:pPr algn="ctr"/>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1.</a:t>
            </a:r>
          </a:p>
          <a:p>
            <a:pPr algn="ct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Hệ</a:t>
            </a:r>
            <a:r>
              <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thống</a:t>
            </a:r>
            <a:r>
              <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gợi</a:t>
            </a:r>
            <a:r>
              <a:rPr lang="en-US" altLang="zh-CN" sz="4000" b="1">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ý</a:t>
            </a:r>
            <a:endParaRPr lang="en-US" altLang="zh-CN"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32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0" name="矩形 69"/>
          <p:cNvSpPr/>
          <p:nvPr/>
        </p:nvSpPr>
        <p:spPr>
          <a:xfrm>
            <a:off x="3521003" y="1672109"/>
            <a:ext cx="9153172" cy="4036873"/>
          </a:xfrm>
          <a:prstGeom prst="rect">
            <a:avLst/>
          </a:prstGeom>
        </p:spPr>
        <p:txBody>
          <a:bodyPr wrap="square" lIns="96392" tIns="48196" rIns="96392" bIns="48196">
            <a:spAutoFit/>
          </a:bodyPr>
          <a:lstStyle/>
          <a:p>
            <a:pPr marL="457200" indent="-457200">
              <a:buFont typeface="Wingdings" panose="05000000000000000000" pitchFamily="2" charset="2"/>
              <a:buChar char="§"/>
            </a:pPr>
            <a:r>
              <a:rPr lang="en-US" sz="3200" dirty="0" err="1">
                <a:solidFill>
                  <a:schemeClr val="bg1"/>
                </a:solidFill>
                <a:latin typeface="Times New Roman" panose="02020603050405020304" pitchFamily="18" charset="0"/>
                <a:cs typeface="Times New Roman" panose="02020603050405020304" pitchFamily="18" charset="0"/>
              </a:rPr>
              <a:t>Ngày</a:t>
            </a:r>
            <a:r>
              <a:rPr lang="en-US" sz="3200" dirty="0">
                <a:solidFill>
                  <a:schemeClr val="bg1"/>
                </a:solidFill>
                <a:latin typeface="Times New Roman" panose="02020603050405020304" pitchFamily="18" charset="0"/>
                <a:cs typeface="Times New Roman" panose="02020603050405020304" pitchFamily="18" charset="0"/>
              </a:rPr>
              <a:t> nay, </a:t>
            </a:r>
            <a:r>
              <a:rPr lang="en-US" sz="3200" dirty="0" err="1">
                <a:solidFill>
                  <a:schemeClr val="bg1"/>
                </a:solidFill>
                <a:latin typeface="Times New Roman" panose="02020603050405020304" pitchFamily="18" charset="0"/>
                <a:cs typeface="Times New Roman" panose="02020603050405020304" pitchFamily="18" charset="0"/>
              </a:rPr>
              <a:t>hệ</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gợi</a:t>
            </a:r>
            <a:r>
              <a:rPr lang="en-US" sz="3200" dirty="0">
                <a:solidFill>
                  <a:schemeClr val="bg1"/>
                </a:solidFill>
                <a:latin typeface="Times New Roman" panose="02020603050405020304" pitchFamily="18" charset="0"/>
                <a:cs typeface="Times New Roman" panose="02020603050405020304" pitchFamily="18" charset="0"/>
              </a:rPr>
              <a:t> ý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biết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đến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như</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công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cụ</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hỗ</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hữu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ích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để</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giúp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người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dùng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tìm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thông</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liên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quan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và</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phù</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hợp</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cơ</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sở</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dữ</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liệu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lớn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một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cách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nhanh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chóng</a:t>
            </a:r>
            <a:r>
              <a:rPr lang="en-US" sz="3200" dirty="0">
                <a:solidFill>
                  <a:schemeClr val="bg1"/>
                </a:solidFill>
                <a:latin typeface="Times New Roman" panose="02020603050405020304" pitchFamily="18" charset="0"/>
                <a:cs typeface="Times New Roman" panose="02020603050405020304" pitchFamily="18" charset="0"/>
              </a:rPr>
              <a:t>.</a:t>
            </a:r>
          </a:p>
          <a:p>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3200" dirty="0" err="1">
                <a:solidFill>
                  <a:schemeClr val="bg1"/>
                </a:solidFill>
                <a:latin typeface="Times New Roman" panose="02020603050405020304" pitchFamily="18" charset="0"/>
                <a:cs typeface="Times New Roman" panose="02020603050405020304" pitchFamily="18" charset="0"/>
              </a:rPr>
              <a:t>Các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hệ</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thống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gợi</a:t>
            </a:r>
            <a:r>
              <a:rPr lang="en-US" sz="3200" dirty="0">
                <a:solidFill>
                  <a:schemeClr val="bg1"/>
                </a:solidFill>
                <a:latin typeface="Times New Roman" panose="02020603050405020304" pitchFamily="18" charset="0"/>
                <a:cs typeface="Times New Roman" panose="02020603050405020304" pitchFamily="18" charset="0"/>
              </a:rPr>
              <a:t> ý </a:t>
            </a:r>
            <a:r>
              <a:rPr lang="en-US" sz="3200" dirty="0" err="1">
                <a:solidFill>
                  <a:schemeClr val="bg1"/>
                </a:solidFill>
                <a:latin typeface="Times New Roman" panose="02020603050405020304" pitchFamily="18" charset="0"/>
                <a:cs typeface="Times New Roman" panose="02020603050405020304" pitchFamily="18" charset="0"/>
              </a:rPr>
              <a:t>được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ứng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dụng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trong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nhiều</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lĩnh</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vực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như</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thương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mại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điện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tử</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trí</a:t>
            </a:r>
            <a:r>
              <a:rPr lang="en-US" sz="3200" dirty="0">
                <a:solidFill>
                  <a:schemeClr val="bg1"/>
                </a:solidFill>
                <a:latin typeface="Times New Roman" panose="02020603050405020304" pitchFamily="18" charset="0"/>
                <a:cs typeface="Times New Roman" panose="02020603050405020304" pitchFamily="18" charset="0"/>
              </a:rPr>
              <a:t>, khoa </a:t>
            </a:r>
            <a:r>
              <a:rPr lang="en-US" sz="3200" dirty="0" err="1">
                <a:solidFill>
                  <a:schemeClr val="bg1"/>
                </a:solidFill>
                <a:latin typeface="Times New Roman" panose="02020603050405020304" pitchFamily="18" charset="0"/>
                <a:cs typeface="Times New Roman" panose="02020603050405020304" pitchFamily="18" charset="0"/>
              </a:rPr>
              <a:t>học</a:t>
            </a:r>
            <a:r>
              <a:rPr lang="en-US" sz="3200" dirty="0">
                <a:solidFill>
                  <a:schemeClr val="bg1"/>
                </a:solidFill>
                <a:latin typeface="Times New Roman" panose="02020603050405020304" pitchFamily="18" charset="0"/>
                <a:cs typeface="Times New Roman" panose="02020603050405020304" pitchFamily="18" charset="0"/>
              </a:rPr>
              <a:t>, tin </a:t>
            </a:r>
            <a:r>
              <a:rPr lang="en-US" sz="3200" dirty="0" err="1">
                <a:solidFill>
                  <a:schemeClr val="bg1"/>
                </a:solidFill>
                <a:latin typeface="Times New Roman" panose="02020603050405020304" pitchFamily="18" charset="0"/>
                <a:cs typeface="Times New Roman" panose="02020603050405020304" pitchFamily="18" charset="0"/>
              </a:rPr>
              <a:t>tức</a:t>
            </a:r>
            <a:r>
              <a:rPr lang="en-US" sz="3200" dirty="0">
                <a:solidFill>
                  <a:schemeClr val="bg1"/>
                </a:solidFill>
                <a:latin typeface="Times New Roman" panose="02020603050405020304" pitchFamily="18" charset="0"/>
                <a:cs typeface="Times New Roman" panose="02020603050405020304" pitchFamily="18" charset="0"/>
              </a:rPr>
              <a:t>… </a:t>
            </a:r>
            <a:endPar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p:cTn id="12" dur="500" fill="hold"/>
                                        <p:tgtEl>
                                          <p:spTgt spid="60"/>
                                        </p:tgtEl>
                                        <p:attrNameLst>
                                          <p:attrName>ppt_w</p:attrName>
                                        </p:attrNameLst>
                                      </p:cBhvr>
                                      <p:tavLst>
                                        <p:tav tm="0">
                                          <p:val>
                                            <p:fltVal val="0"/>
                                          </p:val>
                                        </p:tav>
                                        <p:tav tm="100000">
                                          <p:val>
                                            <p:strVal val="#ppt_w"/>
                                          </p:val>
                                        </p:tav>
                                      </p:tavLst>
                                    </p:anim>
                                    <p:anim calcmode="lin" valueType="num">
                                      <p:cBhvr>
                                        <p:cTn id="13" dur="500" fill="hold"/>
                                        <p:tgtEl>
                                          <p:spTgt spid="60"/>
                                        </p:tgtEl>
                                        <p:attrNameLst>
                                          <p:attrName>ppt_h</p:attrName>
                                        </p:attrNameLst>
                                      </p:cBhvr>
                                      <p:tavLst>
                                        <p:tav tm="0">
                                          <p:val>
                                            <p:fltVal val="0"/>
                                          </p:val>
                                        </p:tav>
                                        <p:tav tm="100000">
                                          <p:val>
                                            <p:strVal val="#ppt_h"/>
                                          </p:val>
                                        </p:tav>
                                      </p:tavLst>
                                    </p:anim>
                                    <p:animEffect transition="in" filter="fade">
                                      <p:cBhvr>
                                        <p:cTn id="14" dur="500"/>
                                        <p:tgtEl>
                                          <p:spTgt spid="6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randombar(horizontal)">
                                      <p:cBhvr>
                                        <p:cTn id="28" dur="400"/>
                                        <p:tgtEl>
                                          <p:spTgt spid="61"/>
                                        </p:tgtEl>
                                      </p:cBhvr>
                                    </p:animEffect>
                                  </p:childTnLst>
                                </p:cTn>
                              </p:par>
                            </p:childTnLst>
                          </p:cTn>
                        </p:par>
                        <p:par>
                          <p:cTn id="29" fill="hold">
                            <p:stCondLst>
                              <p:cond delay="900"/>
                            </p:stCondLst>
                            <p:childTnLst>
                              <p:par>
                                <p:cTn id="30" presetID="14" presetClass="entr" presetSubtype="10" fill="hold" grpId="0" nodeType="afterEffect">
                                  <p:stCondLst>
                                    <p:cond delay="100"/>
                                  </p:stCondLst>
                                  <p:childTnLst>
                                    <p:set>
                                      <p:cBhvr>
                                        <p:cTn id="31" dur="1" fill="hold">
                                          <p:stCondLst>
                                            <p:cond delay="0"/>
                                          </p:stCondLst>
                                        </p:cTn>
                                        <p:tgtEl>
                                          <p:spTgt spid="70"/>
                                        </p:tgtEl>
                                        <p:attrNameLst>
                                          <p:attrName>style.visibility</p:attrName>
                                        </p:attrNameLst>
                                      </p:cBhvr>
                                      <p:to>
                                        <p:strVal val="visible"/>
                                      </p:to>
                                    </p:set>
                                    <p:animEffect transition="in" filter="randombar(horizontal)">
                                      <p:cBhvr>
                                        <p:cTn id="32" dur="4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59" grpId="0" animBg="1"/>
      <p:bldP spid="57" grpId="0" animBg="1"/>
      <p:bldP spid="61" grpId="0"/>
      <p:bldP spid="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166736" y="1168053"/>
            <a:ext cx="8502999" cy="4216539"/>
          </a:xfrm>
          <a:prstGeom prst="rect">
            <a:avLst/>
          </a:prstGeom>
        </p:spPr>
        <p:txBody>
          <a:bodyPr wrap="square">
            <a:spAutoFit/>
          </a:bodyPr>
          <a:lstStyle/>
          <a:p>
            <a:r>
              <a:rPr lang="en-US" sz="2800" b="1" dirty="0" err="1">
                <a:solidFill>
                  <a:schemeClr val="bg1"/>
                </a:solidFill>
                <a:latin typeface="Times New Roman" panose="02020603050405020304" pitchFamily="18" charset="0"/>
                <a:cs typeface="Times New Roman" panose="02020603050405020304" pitchFamily="18" charset="0"/>
              </a:rPr>
              <a:t>Khởi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động</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hệ</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thống</a:t>
            </a:r>
            <a:r>
              <a:rPr lang="en-US" sz="2800" b="1" dirty="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vi-VN" sz="2400" dirty="0">
                <a:solidFill>
                  <a:schemeClr val="bg1"/>
                </a:solidFill>
                <a:latin typeface="Times New Roman" panose="02020603050405020304" pitchFamily="18" charset="0"/>
                <a:cs typeface="Times New Roman" panose="02020603050405020304" pitchFamily="18" charset="0"/>
              </a:rPr>
              <a:t>import các thư viện cần thiết gồm flask, pickle, numpy:</a:t>
            </a:r>
          </a:p>
          <a:p>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4342" name="Picture 6">
            <a:extLst>
              <a:ext uri="{FF2B5EF4-FFF2-40B4-BE49-F238E27FC236}">
                <a16:creationId xmlns:a16="http://schemas.microsoft.com/office/drawing/2014/main" id="{82412BAA-B6DF-7ABE-539B-18E6CAFFD8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736" y="2392189"/>
            <a:ext cx="9805795" cy="18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151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388815" y="2357830"/>
            <a:ext cx="9649072" cy="830997"/>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Lấy dữ liệu từ các file đã lưu trước hệ thống sử dụng thư viện Pickle. Và đồng thời template cho trang web</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pic>
        <p:nvPicPr>
          <p:cNvPr id="15362" name="Picture 2">
            <a:extLst>
              <a:ext uri="{FF2B5EF4-FFF2-40B4-BE49-F238E27FC236}">
                <a16:creationId xmlns:a16="http://schemas.microsoft.com/office/drawing/2014/main" id="{2FA88258-7B69-5FE2-F516-786197B68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815" y="761832"/>
            <a:ext cx="6422875" cy="1451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886484A1-BB02-8E1C-C580-8D2BF466D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8815" y="3333810"/>
            <a:ext cx="7632848" cy="3613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96403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028775" y="1096045"/>
            <a:ext cx="9649072" cy="1569660"/>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Sau khi giao diện template sẵn sàng, ta thêm những dữ liệu cuốn sách với độ ưu tiên từ cao đến thấp lên.</a:t>
            </a:r>
          </a:p>
          <a:p>
            <a:br>
              <a:rPr lang="vi-VN" sz="2400" dirty="0">
                <a:solidFill>
                  <a:schemeClr val="bg1"/>
                </a:solidFill>
              </a:rPr>
            </a:br>
            <a:endParaRPr lang="zh-CN" altLang="en-US" sz="2400" dirty="0">
              <a:solidFill>
                <a:schemeClr val="bg1"/>
              </a:solidFill>
            </a:endParaRPr>
          </a:p>
        </p:txBody>
      </p:sp>
      <p:pic>
        <p:nvPicPr>
          <p:cNvPr id="16386" name="Picture 2">
            <a:extLst>
              <a:ext uri="{FF2B5EF4-FFF2-40B4-BE49-F238E27FC236}">
                <a16:creationId xmlns:a16="http://schemas.microsoft.com/office/drawing/2014/main" id="{4ECD70D6-E09A-5B87-4A56-EEDBAFF631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815" y="2104157"/>
            <a:ext cx="9649072" cy="4591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86882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1129704"/>
            <a:ext cx="10513168" cy="461665"/>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Khi </a:t>
            </a:r>
            <a:r>
              <a:rPr lang="en-US" sz="2400" dirty="0" err="1">
                <a:solidFill>
                  <a:schemeClr val="bg1"/>
                </a:solidFill>
                <a:latin typeface="Times New Roman" panose="02020603050405020304" pitchFamily="18" charset="0"/>
                <a:cs typeface="Times New Roman" panose="02020603050405020304" pitchFamily="18" charset="0"/>
              </a:rPr>
              <a:t>các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vụ</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khởi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hệ</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bằng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tạo</a:t>
            </a:r>
            <a:r>
              <a:rPr lang="en-US" sz="2400" dirty="0">
                <a:solidFill>
                  <a:schemeClr val="bg1"/>
                </a:solidFill>
                <a:latin typeface="Times New Roman" panose="02020603050405020304" pitchFamily="18" charset="0"/>
                <a:cs typeface="Times New Roman" panose="02020603050405020304" pitchFamily="18" charset="0"/>
              </a:rPr>
              <a:t> localhost</a:t>
            </a:r>
          </a:p>
        </p:txBody>
      </p:sp>
      <p:pic>
        <p:nvPicPr>
          <p:cNvPr id="17410" name="Picture 2">
            <a:extLst>
              <a:ext uri="{FF2B5EF4-FFF2-40B4-BE49-F238E27FC236}">
                <a16:creationId xmlns:a16="http://schemas.microsoft.com/office/drawing/2014/main" id="{6D44F621-F314-64AE-CA5F-4C0B827BE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325" y="2032149"/>
            <a:ext cx="10803610" cy="4264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474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1129704"/>
            <a:ext cx="10513168" cy="1569660"/>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Những cuốn sách được tư vấn theo mức độ phổ biến hàng đầu lọc theo danh sách trên xuống dưới</a:t>
            </a:r>
          </a:p>
          <a:p>
            <a:br>
              <a:rPr lang="vi-VN"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8434" name="Picture 2">
            <a:extLst>
              <a:ext uri="{FF2B5EF4-FFF2-40B4-BE49-F238E27FC236}">
                <a16:creationId xmlns:a16="http://schemas.microsoft.com/office/drawing/2014/main" id="{0F6E83F3-41A1-C0B3-2F6F-6C2C4F9330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831" y="2176165"/>
            <a:ext cx="9073008" cy="44760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966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t="3005" r="39932" b="42937"/>
          <a:stretch>
            <a:fillRect/>
          </a:stretch>
        </p:blipFill>
        <p:spPr>
          <a:xfrm>
            <a:off x="-5511" y="0"/>
            <a:ext cx="12858750" cy="7232650"/>
          </a:xfrm>
          <a:blipFill dpi="0" rotWithShape="1">
            <a:blip r:embed="rId5">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812751" y="1129704"/>
            <a:ext cx="10513168" cy="1938992"/>
          </a:xfrm>
          <a:prstGeom prst="rect">
            <a:avLst/>
          </a:prstGeom>
        </p:spPr>
        <p:txBody>
          <a:bodyPr wrap="square">
            <a:spAutoFit/>
          </a:bodyPr>
          <a:lstStyle/>
          <a:p>
            <a:r>
              <a:rPr lang="vi-VN" sz="2400" dirty="0">
                <a:solidFill>
                  <a:schemeClr val="bg1"/>
                </a:solidFill>
                <a:latin typeface="Times New Roman" panose="02020603050405020304" pitchFamily="18" charset="0"/>
                <a:cs typeface="Times New Roman" panose="02020603050405020304" pitchFamily="18" charset="0"/>
              </a:rPr>
              <a:t>Nhấn qua mục tìm kiếm tư vấn, ta nhập tên cuóng và hệ thống sẽ đưa ra những cuốn sách tương tự hợp chủng loại nhau.</a:t>
            </a:r>
          </a:p>
          <a:p>
            <a:br>
              <a:rPr lang="vi-VN" sz="2400" dirty="0">
                <a:solidFill>
                  <a:schemeClr val="bg1"/>
                </a:solidFill>
                <a:latin typeface="Times New Roman" panose="02020603050405020304" pitchFamily="18" charset="0"/>
                <a:cs typeface="Times New Roman" panose="02020603050405020304" pitchFamily="18" charset="0"/>
              </a:rPr>
            </a:br>
            <a:br>
              <a:rPr lang="vi-VN"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9458" name="Picture 2">
            <a:extLst>
              <a:ext uri="{FF2B5EF4-FFF2-40B4-BE49-F238E27FC236}">
                <a16:creationId xmlns:a16="http://schemas.microsoft.com/office/drawing/2014/main" id="{FF045F87-C503-1E6A-88C7-14F9DE9CB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760" y="2176165"/>
            <a:ext cx="10515229" cy="454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519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8961" t="14978" b="16651"/>
          <a:stretch>
            <a:fillRect/>
          </a:stretch>
        </p:blipFill>
        <p:spPr>
          <a:xfrm>
            <a:off x="0" y="0"/>
            <a:ext cx="12858750" cy="7232650"/>
          </a:xfrm>
        </p:spPr>
      </p:pic>
      <p:sp>
        <p:nvSpPr>
          <p:cNvPr id="22" name="Half Frame 1"/>
          <p:cNvSpPr/>
          <p:nvPr/>
        </p:nvSpPr>
        <p:spPr>
          <a:xfrm>
            <a:off x="6142212" y="2891684"/>
            <a:ext cx="914853" cy="914853"/>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23" name="Half Frame 6"/>
          <p:cNvSpPr/>
          <p:nvPr/>
        </p:nvSpPr>
        <p:spPr>
          <a:xfrm rot="16200000" flipV="1">
            <a:off x="11106972" y="4517340"/>
            <a:ext cx="794516" cy="794516"/>
          </a:xfrm>
          <a:prstGeom prst="halfFrame">
            <a:avLst>
              <a:gd name="adj1" fmla="val 14147"/>
              <a:gd name="adj2" fmla="val 1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26" name="文本框 25"/>
          <p:cNvSpPr txBox="1"/>
          <p:nvPr/>
        </p:nvSpPr>
        <p:spPr>
          <a:xfrm>
            <a:off x="6599639" y="3271933"/>
            <a:ext cx="5258299" cy="769441"/>
          </a:xfrm>
          <a:prstGeom prst="rect">
            <a:avLst/>
          </a:prstGeom>
          <a:noFill/>
        </p:spPr>
        <p:txBody>
          <a:bodyPr wrap="none" rtlCol="0">
            <a:spAutoFit/>
          </a:bodyPr>
          <a:lstStyle/>
          <a:p>
            <a:r>
              <a:rPr lang="en-US" altLang="zh-CN" sz="4400" spc="300" dirty="0">
                <a:solidFill>
                  <a:schemeClr val="bg1"/>
                </a:solidFill>
                <a:latin typeface="Yeseva One" panose="00000500000000000000" pitchFamily="2" charset="0"/>
                <a:ea typeface="方正尚酷简体" panose="02000000000000000000" pitchFamily="65" charset="-122"/>
                <a:cs typeface="+mn-ea"/>
                <a:sym typeface="+mn-lt"/>
              </a:rPr>
              <a:t>Thank for watching</a:t>
            </a:r>
            <a:endParaRPr lang="zh-CN" altLang="en-US" sz="4400" spc="300" dirty="0">
              <a:solidFill>
                <a:schemeClr val="bg1"/>
              </a:solidFill>
              <a:latin typeface="Yeseva One" panose="00000500000000000000" pitchFamily="2" charset="0"/>
              <a:ea typeface="方正尚酷简体" panose="02000000000000000000" pitchFamily="65" charset="-122"/>
              <a:cs typeface="+mn-ea"/>
              <a:sym typeface="+mn-lt"/>
            </a:endParaRPr>
          </a:p>
        </p:txBody>
      </p:sp>
      <p:grpSp>
        <p:nvGrpSpPr>
          <p:cNvPr id="28" name="组合 27"/>
          <p:cNvGrpSpPr/>
          <p:nvPr/>
        </p:nvGrpSpPr>
        <p:grpSpPr>
          <a:xfrm>
            <a:off x="9013669" y="4530141"/>
            <a:ext cx="430242" cy="430242"/>
            <a:chOff x="1397676" y="5393375"/>
            <a:chExt cx="1127118" cy="1127118"/>
          </a:xfrm>
        </p:grpSpPr>
        <p:grpSp>
          <p:nvGrpSpPr>
            <p:cNvPr id="29" name="组合 28"/>
            <p:cNvGrpSpPr/>
            <p:nvPr/>
          </p:nvGrpSpPr>
          <p:grpSpPr>
            <a:xfrm>
              <a:off x="1397676" y="5393375"/>
              <a:ext cx="1127118" cy="1127118"/>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4" name="椭圆 3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30" name="组合 29"/>
            <p:cNvGrpSpPr>
              <a:grpSpLocks noChangeAspect="1"/>
            </p:cNvGrpSpPr>
            <p:nvPr/>
          </p:nvGrpSpPr>
          <p:grpSpPr>
            <a:xfrm>
              <a:off x="1640450" y="5666393"/>
              <a:ext cx="649086" cy="626022"/>
              <a:chOff x="7019925" y="5499100"/>
              <a:chExt cx="312738" cy="301626"/>
            </a:xfrm>
            <a:solidFill>
              <a:srgbClr val="C00000"/>
            </a:solidFill>
          </p:grpSpPr>
          <p:sp>
            <p:nvSpPr>
              <p:cNvPr id="31"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sp>
            <p:nvSpPr>
              <p:cNvPr id="32"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p>
            </p:txBody>
          </p:sp>
        </p:grpSp>
      </p:grpSp>
      <p:grpSp>
        <p:nvGrpSpPr>
          <p:cNvPr id="35" name="组合 34"/>
          <p:cNvGrpSpPr/>
          <p:nvPr/>
        </p:nvGrpSpPr>
        <p:grpSpPr>
          <a:xfrm>
            <a:off x="9664111" y="4514853"/>
            <a:ext cx="430242" cy="430242"/>
            <a:chOff x="5580489" y="5517147"/>
            <a:chExt cx="1127118" cy="1127118"/>
          </a:xfrm>
        </p:grpSpPr>
        <p:grpSp>
          <p:nvGrpSpPr>
            <p:cNvPr id="36" name="组合 35"/>
            <p:cNvGrpSpPr/>
            <p:nvPr/>
          </p:nvGrpSpPr>
          <p:grpSpPr>
            <a:xfrm>
              <a:off x="5580489" y="5517147"/>
              <a:ext cx="1127118" cy="11271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37" name="任意多边形 36"/>
            <p:cNvSpPr/>
            <p:nvPr/>
          </p:nvSpPr>
          <p:spPr bwMode="auto">
            <a:xfrm>
              <a:off x="5849608" y="5808072"/>
              <a:ext cx="679814" cy="521192"/>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rgbClr val="00B0F0"/>
            </a:solidFill>
            <a:ln>
              <a:noFill/>
            </a:ln>
          </p:spPr>
          <p:txBody>
            <a:bodyPr vert="horz" wrap="square" lIns="91440" tIns="45720" rIns="91440" bIns="45720" numCol="1" anchor="t" anchorCtr="0" compatLnSpc="1">
              <a:noAutofit/>
            </a:bodyPr>
            <a:lstStyle/>
            <a:p>
              <a:endParaRPr lang="zh-CN" altLang="en-US"/>
            </a:p>
          </p:txBody>
        </p:sp>
      </p:grpSp>
      <p:grpSp>
        <p:nvGrpSpPr>
          <p:cNvPr id="40" name="组合 39"/>
          <p:cNvGrpSpPr/>
          <p:nvPr/>
        </p:nvGrpSpPr>
        <p:grpSpPr>
          <a:xfrm>
            <a:off x="10981921" y="4511500"/>
            <a:ext cx="430242" cy="430242"/>
            <a:chOff x="9690559" y="5640919"/>
            <a:chExt cx="1127118" cy="1127118"/>
          </a:xfrm>
        </p:grpSpPr>
        <p:grpSp>
          <p:nvGrpSpPr>
            <p:cNvPr id="41" name="组合 40"/>
            <p:cNvGrpSpPr/>
            <p:nvPr/>
          </p:nvGrpSpPr>
          <p:grpSpPr>
            <a:xfrm>
              <a:off x="9690559" y="5640919"/>
              <a:ext cx="1127118" cy="11271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42" name="组合 41"/>
            <p:cNvGrpSpPr/>
            <p:nvPr/>
          </p:nvGrpSpPr>
          <p:grpSpPr>
            <a:xfrm>
              <a:off x="10018158" y="5934910"/>
              <a:ext cx="444804" cy="571770"/>
              <a:chOff x="9200670" y="4312941"/>
              <a:chExt cx="360197" cy="463013"/>
            </a:xfrm>
            <a:solidFill>
              <a:srgbClr val="C00000"/>
            </a:solidFill>
          </p:grpSpPr>
          <p:sp>
            <p:nvSpPr>
              <p:cNvPr id="43" name="Freeform 109"/>
              <p:cNvSpPr>
                <a:spLocks noEditPoints="1"/>
              </p:cNvSpPr>
              <p:nvPr/>
            </p:nvSpPr>
            <p:spPr bwMode="auto">
              <a:xfrm flipH="1">
                <a:off x="9200670" y="4312941"/>
                <a:ext cx="360197" cy="463013"/>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sp>
            <p:nvSpPr>
              <p:cNvPr id="44" name="任意多边形 43"/>
              <p:cNvSpPr>
                <a:spLocks noChangeArrowheads="1"/>
              </p:cNvSpPr>
              <p:nvPr/>
            </p:nvSpPr>
            <p:spPr bwMode="auto">
              <a:xfrm flipH="1">
                <a:off x="9222222" y="4490367"/>
                <a:ext cx="51067" cy="201531"/>
              </a:xfrm>
              <a:custGeom>
                <a:avLst/>
                <a:gdLst>
                  <a:gd name="connsiteX0" fmla="*/ 51067 w 51067"/>
                  <a:gd name="connsiteY0" fmla="*/ 149783 h 201531"/>
                  <a:gd name="connsiteX1" fmla="*/ 0 w 51067"/>
                  <a:gd name="connsiteY1" fmla="*/ 149783 h 201531"/>
                  <a:gd name="connsiteX2" fmla="*/ 0 w 51067"/>
                  <a:gd name="connsiteY2" fmla="*/ 201531 h 201531"/>
                  <a:gd name="connsiteX3" fmla="*/ 25533 w 51067"/>
                  <a:gd name="connsiteY3" fmla="*/ 201531 h 201531"/>
                  <a:gd name="connsiteX4" fmla="*/ 51067 w 51067"/>
                  <a:gd name="connsiteY4" fmla="*/ 175657 h 201531"/>
                  <a:gd name="connsiteX5" fmla="*/ 51067 w 51067"/>
                  <a:gd name="connsiteY5" fmla="*/ 149783 h 201531"/>
                  <a:gd name="connsiteX6" fmla="*/ 51067 w 51067"/>
                  <a:gd name="connsiteY6" fmla="*/ 74552 h 201531"/>
                  <a:gd name="connsiteX7" fmla="*/ 0 w 51067"/>
                  <a:gd name="connsiteY7" fmla="*/ 74552 h 201531"/>
                  <a:gd name="connsiteX8" fmla="*/ 0 w 51067"/>
                  <a:gd name="connsiteY8" fmla="*/ 126300 h 201531"/>
                  <a:gd name="connsiteX9" fmla="*/ 51067 w 51067"/>
                  <a:gd name="connsiteY9" fmla="*/ 126300 h 201531"/>
                  <a:gd name="connsiteX10" fmla="*/ 51067 w 51067"/>
                  <a:gd name="connsiteY10" fmla="*/ 0 h 201531"/>
                  <a:gd name="connsiteX11" fmla="*/ 0 w 51067"/>
                  <a:gd name="connsiteY11" fmla="*/ 0 h 201531"/>
                  <a:gd name="connsiteX12" fmla="*/ 0 w 51067"/>
                  <a:gd name="connsiteY12" fmla="*/ 51069 h 201531"/>
                  <a:gd name="connsiteX13" fmla="*/ 51067 w 51067"/>
                  <a:gd name="connsiteY13" fmla="*/ 51069 h 20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067" h="201531">
                    <a:moveTo>
                      <a:pt x="51067" y="149783"/>
                    </a:moveTo>
                    <a:cubicBezTo>
                      <a:pt x="0" y="149783"/>
                      <a:pt x="0" y="149783"/>
                      <a:pt x="0" y="149783"/>
                    </a:cubicBezTo>
                    <a:lnTo>
                      <a:pt x="0" y="201531"/>
                    </a:lnTo>
                    <a:cubicBezTo>
                      <a:pt x="25533" y="201531"/>
                      <a:pt x="25533" y="201531"/>
                      <a:pt x="25533" y="201531"/>
                    </a:cubicBezTo>
                    <a:cubicBezTo>
                      <a:pt x="39896" y="201531"/>
                      <a:pt x="51067" y="190211"/>
                      <a:pt x="51067" y="175657"/>
                    </a:cubicBezTo>
                    <a:cubicBezTo>
                      <a:pt x="51067" y="149783"/>
                      <a:pt x="51067" y="149783"/>
                      <a:pt x="51067" y="149783"/>
                    </a:cubicBezTo>
                    <a:close/>
                    <a:moveTo>
                      <a:pt x="51067" y="74552"/>
                    </a:moveTo>
                    <a:lnTo>
                      <a:pt x="0" y="74552"/>
                    </a:lnTo>
                    <a:lnTo>
                      <a:pt x="0" y="126300"/>
                    </a:lnTo>
                    <a:lnTo>
                      <a:pt x="51067" y="126300"/>
                    </a:lnTo>
                    <a:close/>
                    <a:moveTo>
                      <a:pt x="51067" y="0"/>
                    </a:moveTo>
                    <a:lnTo>
                      <a:pt x="0" y="0"/>
                    </a:lnTo>
                    <a:lnTo>
                      <a:pt x="0" y="51069"/>
                    </a:lnTo>
                    <a:lnTo>
                      <a:pt x="51067" y="51069"/>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latin typeface="Calibri" panose="020F0502020204030204"/>
                  <a:ea typeface="宋体" panose="02010600030101010101" pitchFamily="2" charset="-122"/>
                </a:endParaRPr>
              </a:p>
            </p:txBody>
          </p:sp>
        </p:grpSp>
      </p:grpSp>
      <p:grpSp>
        <p:nvGrpSpPr>
          <p:cNvPr id="47" name="组合 46"/>
          <p:cNvGrpSpPr/>
          <p:nvPr/>
        </p:nvGrpSpPr>
        <p:grpSpPr>
          <a:xfrm>
            <a:off x="10323015" y="4542182"/>
            <a:ext cx="430242" cy="430242"/>
            <a:chOff x="7654445" y="4368208"/>
            <a:chExt cx="1127118" cy="1127118"/>
          </a:xfrm>
        </p:grpSpPr>
        <p:grpSp>
          <p:nvGrpSpPr>
            <p:cNvPr id="48" name="组合 47"/>
            <p:cNvGrpSpPr/>
            <p:nvPr/>
          </p:nvGrpSpPr>
          <p:grpSpPr>
            <a:xfrm>
              <a:off x="7654445" y="4368208"/>
              <a:ext cx="1127118" cy="1127118"/>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Freeform 177"/>
            <p:cNvSpPr>
              <a:spLocks noEditPoints="1"/>
            </p:cNvSpPr>
            <p:nvPr/>
          </p:nvSpPr>
          <p:spPr bwMode="auto">
            <a:xfrm>
              <a:off x="7919691" y="4567006"/>
              <a:ext cx="596626" cy="603948"/>
            </a:xfrm>
            <a:custGeom>
              <a:avLst/>
              <a:gdLst>
                <a:gd name="T0" fmla="*/ 46 w 69"/>
                <a:gd name="T1" fmla="*/ 16 h 70"/>
                <a:gd name="T2" fmla="*/ 46 w 69"/>
                <a:gd name="T3" fmla="*/ 34 h 70"/>
                <a:gd name="T4" fmla="*/ 55 w 69"/>
                <a:gd name="T5" fmla="*/ 25 h 70"/>
                <a:gd name="T6" fmla="*/ 46 w 69"/>
                <a:gd name="T7" fmla="*/ 16 h 70"/>
                <a:gd name="T8" fmla="*/ 61 w 69"/>
                <a:gd name="T9" fmla="*/ 9 h 70"/>
                <a:gd name="T10" fmla="*/ 29 w 69"/>
                <a:gd name="T11" fmla="*/ 9 h 70"/>
                <a:gd name="T12" fmla="*/ 26 w 69"/>
                <a:gd name="T13" fmla="*/ 37 h 70"/>
                <a:gd name="T14" fmla="*/ 20 w 69"/>
                <a:gd name="T15" fmla="*/ 43 h 70"/>
                <a:gd name="T16" fmla="*/ 27 w 69"/>
                <a:gd name="T17" fmla="*/ 50 h 70"/>
                <a:gd name="T18" fmla="*/ 33 w 69"/>
                <a:gd name="T19" fmla="*/ 44 h 70"/>
                <a:gd name="T20" fmla="*/ 61 w 69"/>
                <a:gd name="T21" fmla="*/ 41 h 70"/>
                <a:gd name="T22" fmla="*/ 61 w 69"/>
                <a:gd name="T23" fmla="*/ 9 h 70"/>
                <a:gd name="T24" fmla="*/ 34 w 69"/>
                <a:gd name="T25" fmla="*/ 36 h 70"/>
                <a:gd name="T26" fmla="*/ 34 w 69"/>
                <a:gd name="T27" fmla="*/ 14 h 70"/>
                <a:gd name="T28" fmla="*/ 56 w 69"/>
                <a:gd name="T29" fmla="*/ 14 h 70"/>
                <a:gd name="T30" fmla="*/ 56 w 69"/>
                <a:gd name="T31" fmla="*/ 36 h 70"/>
                <a:gd name="T32" fmla="*/ 34 w 69"/>
                <a:gd name="T33" fmla="*/ 36 h 70"/>
                <a:gd name="T34" fmla="*/ 17 w 69"/>
                <a:gd name="T35" fmla="*/ 43 h 70"/>
                <a:gd name="T36" fmla="*/ 0 w 69"/>
                <a:gd name="T37" fmla="*/ 58 h 70"/>
                <a:gd name="T38" fmla="*/ 11 w 69"/>
                <a:gd name="T39" fmla="*/ 70 h 70"/>
                <a:gd name="T40" fmla="*/ 27 w 69"/>
                <a:gd name="T41" fmla="*/ 52 h 70"/>
                <a:gd name="T42" fmla="*/ 17 w 69"/>
                <a:gd name="T4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70">
                  <a:moveTo>
                    <a:pt x="46" y="16"/>
                  </a:moveTo>
                  <a:cubicBezTo>
                    <a:pt x="50" y="21"/>
                    <a:pt x="52" y="26"/>
                    <a:pt x="46" y="34"/>
                  </a:cubicBezTo>
                  <a:cubicBezTo>
                    <a:pt x="51" y="34"/>
                    <a:pt x="55" y="30"/>
                    <a:pt x="55" y="25"/>
                  </a:cubicBezTo>
                  <a:cubicBezTo>
                    <a:pt x="55" y="20"/>
                    <a:pt x="51" y="16"/>
                    <a:pt x="46" y="16"/>
                  </a:cubicBezTo>
                  <a:close/>
                  <a:moveTo>
                    <a:pt x="61" y="9"/>
                  </a:moveTo>
                  <a:cubicBezTo>
                    <a:pt x="52" y="0"/>
                    <a:pt x="38" y="0"/>
                    <a:pt x="29" y="9"/>
                  </a:cubicBezTo>
                  <a:cubicBezTo>
                    <a:pt x="22" y="16"/>
                    <a:pt x="21" y="28"/>
                    <a:pt x="26" y="37"/>
                  </a:cubicBezTo>
                  <a:cubicBezTo>
                    <a:pt x="20" y="43"/>
                    <a:pt x="20" y="43"/>
                    <a:pt x="20" y="43"/>
                  </a:cubicBezTo>
                  <a:cubicBezTo>
                    <a:pt x="27" y="50"/>
                    <a:pt x="27" y="50"/>
                    <a:pt x="27" y="50"/>
                  </a:cubicBezTo>
                  <a:cubicBezTo>
                    <a:pt x="33" y="44"/>
                    <a:pt x="33" y="44"/>
                    <a:pt x="33" y="44"/>
                  </a:cubicBezTo>
                  <a:cubicBezTo>
                    <a:pt x="42" y="49"/>
                    <a:pt x="53" y="48"/>
                    <a:pt x="61" y="41"/>
                  </a:cubicBezTo>
                  <a:cubicBezTo>
                    <a:pt x="69" y="32"/>
                    <a:pt x="69" y="18"/>
                    <a:pt x="61" y="9"/>
                  </a:cubicBezTo>
                  <a:close/>
                  <a:moveTo>
                    <a:pt x="34" y="36"/>
                  </a:moveTo>
                  <a:cubicBezTo>
                    <a:pt x="28" y="30"/>
                    <a:pt x="28" y="20"/>
                    <a:pt x="34" y="14"/>
                  </a:cubicBezTo>
                  <a:cubicBezTo>
                    <a:pt x="40" y="8"/>
                    <a:pt x="50" y="8"/>
                    <a:pt x="56" y="14"/>
                  </a:cubicBezTo>
                  <a:cubicBezTo>
                    <a:pt x="62" y="20"/>
                    <a:pt x="62" y="30"/>
                    <a:pt x="56" y="36"/>
                  </a:cubicBezTo>
                  <a:cubicBezTo>
                    <a:pt x="50" y="42"/>
                    <a:pt x="40" y="42"/>
                    <a:pt x="34" y="36"/>
                  </a:cubicBezTo>
                  <a:close/>
                  <a:moveTo>
                    <a:pt x="17" y="43"/>
                  </a:moveTo>
                  <a:cubicBezTo>
                    <a:pt x="0" y="58"/>
                    <a:pt x="0" y="58"/>
                    <a:pt x="0" y="58"/>
                  </a:cubicBezTo>
                  <a:cubicBezTo>
                    <a:pt x="11" y="70"/>
                    <a:pt x="11" y="70"/>
                    <a:pt x="11" y="70"/>
                  </a:cubicBezTo>
                  <a:cubicBezTo>
                    <a:pt x="27" y="52"/>
                    <a:pt x="27" y="52"/>
                    <a:pt x="27" y="52"/>
                  </a:cubicBezTo>
                  <a:lnTo>
                    <a:pt x="17" y="43"/>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cxnSp>
        <p:nvCxnSpPr>
          <p:cNvPr id="52" name="直接连接符 51"/>
          <p:cNvCxnSpPr/>
          <p:nvPr/>
        </p:nvCxnSpPr>
        <p:spPr>
          <a:xfrm>
            <a:off x="6909883" y="4189767"/>
            <a:ext cx="4686319" cy="0"/>
          </a:xfrm>
          <a:prstGeom prst="line">
            <a:avLst/>
          </a:prstGeom>
          <a:ln w="28575">
            <a:solidFill>
              <a:schemeClr val="bg1"/>
            </a:solidFill>
            <a:prstDash val="solid"/>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6"/>
                                        </p:tgtEl>
                                        <p:attrNameLst>
                                          <p:attrName>ppt_y</p:attrName>
                                        </p:attrNameLst>
                                      </p:cBhvr>
                                      <p:tavLst>
                                        <p:tav tm="0">
                                          <p:val>
                                            <p:strVal val="#ppt_y"/>
                                          </p:val>
                                        </p:tav>
                                        <p:tav tm="100000">
                                          <p:val>
                                            <p:strVal val="#ppt_y"/>
                                          </p:val>
                                        </p:tav>
                                      </p:tavLst>
                                    </p:anim>
                                    <p:anim calcmode="lin" valueType="num">
                                      <p:cBhvr>
                                        <p:cTn id="16"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6"/>
                                        </p:tgtEl>
                                      </p:cBhvr>
                                    </p:animEffect>
                                  </p:childTnLst>
                                </p:cTn>
                              </p:par>
                            </p:childTnLst>
                          </p:cTn>
                        </p:par>
                        <p:par>
                          <p:cTn id="19" fill="hold">
                            <p:stCondLst>
                              <p:cond delay="1750"/>
                            </p:stCondLst>
                            <p:childTnLst>
                              <p:par>
                                <p:cTn id="20" presetID="16" presetClass="entr" presetSubtype="21"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52"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Scale>
                                      <p:cBhvr>
                                        <p:cTn id="25"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28"/>
                                        </p:tgtEl>
                                        <p:attrNameLst>
                                          <p:attrName>ppt_x</p:attrName>
                                          <p:attrName>ppt_y</p:attrName>
                                        </p:attrNameLst>
                                      </p:cBhvr>
                                    </p:animMotion>
                                    <p:animEffect transition="in" filter="fade">
                                      <p:cBhvr>
                                        <p:cTn id="27" dur="1000"/>
                                        <p:tgtEl>
                                          <p:spTgt spid="28"/>
                                        </p:tgtEl>
                                      </p:cBhvr>
                                    </p:animEffect>
                                  </p:childTnLst>
                                </p:cTn>
                              </p:par>
                              <p:par>
                                <p:cTn id="28" presetID="52" presetClass="entr" presetSubtype="0" fill="hold" nodeType="withEffect">
                                  <p:stCondLst>
                                    <p:cond delay="300"/>
                                  </p:stCondLst>
                                  <p:childTnLst>
                                    <p:set>
                                      <p:cBhvr>
                                        <p:cTn id="29" dur="1" fill="hold">
                                          <p:stCondLst>
                                            <p:cond delay="0"/>
                                          </p:stCondLst>
                                        </p:cTn>
                                        <p:tgtEl>
                                          <p:spTgt spid="35"/>
                                        </p:tgtEl>
                                        <p:attrNameLst>
                                          <p:attrName>style.visibility</p:attrName>
                                        </p:attrNameLst>
                                      </p:cBhvr>
                                      <p:to>
                                        <p:strVal val="visible"/>
                                      </p:to>
                                    </p:set>
                                    <p:animScale>
                                      <p:cBhvr>
                                        <p:cTn id="3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5"/>
                                        </p:tgtEl>
                                        <p:attrNameLst>
                                          <p:attrName>ppt_x</p:attrName>
                                          <p:attrName>ppt_y</p:attrName>
                                        </p:attrNameLst>
                                      </p:cBhvr>
                                    </p:animMotion>
                                    <p:animEffect transition="in" filter="fade">
                                      <p:cBhvr>
                                        <p:cTn id="32" dur="1000"/>
                                        <p:tgtEl>
                                          <p:spTgt spid="35"/>
                                        </p:tgtEl>
                                      </p:cBhvr>
                                    </p:animEffect>
                                  </p:childTnLst>
                                </p:cTn>
                              </p:par>
                              <p:par>
                                <p:cTn id="33" presetID="52" presetClass="entr" presetSubtype="0" fill="hold" nodeType="withEffect">
                                  <p:stCondLst>
                                    <p:cond delay="450"/>
                                  </p:stCondLst>
                                  <p:childTnLst>
                                    <p:set>
                                      <p:cBhvr>
                                        <p:cTn id="34" dur="1" fill="hold">
                                          <p:stCondLst>
                                            <p:cond delay="0"/>
                                          </p:stCondLst>
                                        </p:cTn>
                                        <p:tgtEl>
                                          <p:spTgt spid="47"/>
                                        </p:tgtEl>
                                        <p:attrNameLst>
                                          <p:attrName>style.visibility</p:attrName>
                                        </p:attrNameLst>
                                      </p:cBhvr>
                                      <p:to>
                                        <p:strVal val="visible"/>
                                      </p:to>
                                    </p:set>
                                    <p:animScale>
                                      <p:cBhvr>
                                        <p:cTn id="35"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7"/>
                                        </p:tgtEl>
                                        <p:attrNameLst>
                                          <p:attrName>ppt_x</p:attrName>
                                          <p:attrName>ppt_y</p:attrName>
                                        </p:attrNameLst>
                                      </p:cBhvr>
                                    </p:animMotion>
                                    <p:animEffect transition="in" filter="fade">
                                      <p:cBhvr>
                                        <p:cTn id="37" dur="1000"/>
                                        <p:tgtEl>
                                          <p:spTgt spid="47"/>
                                        </p:tgtEl>
                                      </p:cBhvr>
                                    </p:animEffect>
                                  </p:childTnLst>
                                </p:cTn>
                              </p:par>
                              <p:par>
                                <p:cTn id="38" presetID="52" presetClass="entr" presetSubtype="0" fill="hold" nodeType="withEffect">
                                  <p:stCondLst>
                                    <p:cond delay="600"/>
                                  </p:stCondLst>
                                  <p:childTnLst>
                                    <p:set>
                                      <p:cBhvr>
                                        <p:cTn id="39" dur="1" fill="hold">
                                          <p:stCondLst>
                                            <p:cond delay="0"/>
                                          </p:stCondLst>
                                        </p:cTn>
                                        <p:tgtEl>
                                          <p:spTgt spid="40"/>
                                        </p:tgtEl>
                                        <p:attrNameLst>
                                          <p:attrName>style.visibility</p:attrName>
                                        </p:attrNameLst>
                                      </p:cBhvr>
                                      <p:to>
                                        <p:strVal val="visible"/>
                                      </p:to>
                                    </p:set>
                                    <p:animScale>
                                      <p:cBhvr>
                                        <p:cTn id="40"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40"/>
                                        </p:tgtEl>
                                        <p:attrNameLst>
                                          <p:attrName>ppt_x</p:attrName>
                                          <p:attrName>ppt_y</p:attrName>
                                        </p:attrNameLst>
                                      </p:cBhvr>
                                    </p:animMotion>
                                    <p:animEffect transition="in" filter="fade">
                                      <p:cBhvr>
                                        <p:cTn id="4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701958" cy="768324"/>
            <a:chOff x="695325" y="1484784"/>
            <a:chExt cx="5408266"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702917" y="1575873"/>
              <a:ext cx="5400674" cy="496298"/>
            </a:xfrm>
            <a:prstGeom prst="rect">
              <a:avLst/>
            </a:prstGeom>
            <a:noFill/>
          </p:spPr>
          <p:txBody>
            <a:bodyPr wrap="square" rtlCol="0">
              <a:spAutoFit/>
            </a:bodyPr>
            <a:lstStyle/>
            <a:p>
              <a:pPr algn="ct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Mục</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tiêu</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phương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pháp</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endPar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TextBox 19"/>
            <p:cNvSpPr txBox="1"/>
            <p:nvPr/>
          </p:nvSpPr>
          <p:spPr>
            <a:xfrm>
              <a:off x="6460315" y="1605068"/>
              <a:ext cx="5036357" cy="496298"/>
            </a:xfrm>
            <a:prstGeom prst="rect">
              <a:avLst/>
            </a:prstGeom>
            <a:noFill/>
          </p:spPr>
          <p:txBody>
            <a:bodyPr wrap="square" rtlCol="0">
              <a:spAutoFit/>
            </a:bodyPr>
            <a:lstStyle/>
            <a:p>
              <a:pPr algn="ct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Đối</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tượng</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và</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phạm</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vi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nghiên</a:t>
              </a:r>
              <a:r>
                <a:rPr lang="en-US" altLang="zh-CN"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2800"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cứu</a:t>
              </a:r>
              <a:endPar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1292203" y="3208787"/>
            <a:ext cx="4536497" cy="295465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err="1">
                <a:solidFill>
                  <a:schemeClr val="bg1"/>
                </a:solidFill>
                <a:latin typeface="Times New Roman" panose="02020603050405020304" pitchFamily="18" charset="0"/>
                <a:cs typeface="Times New Roman" panose="02020603050405020304" pitchFamily="18" charset="0"/>
              </a:rPr>
              <a:t>Áp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thuật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toán</a:t>
            </a:r>
            <a:r>
              <a:rPr lang="en-US" sz="2400" dirty="0">
                <a:solidFill>
                  <a:schemeClr val="bg1"/>
                </a:solidFill>
                <a:latin typeface="Times New Roman" panose="02020603050405020304" pitchFamily="18" charset="0"/>
                <a:cs typeface="Times New Roman" panose="02020603050405020304" pitchFamily="18" charset="0"/>
              </a:rPr>
              <a:t> Collaborative Filtering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xây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dựng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hệ</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gợi</a:t>
            </a:r>
            <a:r>
              <a:rPr lang="en-US" sz="2400" dirty="0">
                <a:solidFill>
                  <a:schemeClr val="bg1"/>
                </a:solidFill>
                <a:latin typeface="Times New Roman" panose="02020603050405020304" pitchFamily="18" charset="0"/>
                <a:cs typeface="Times New Roman" panose="02020603050405020304" pitchFamily="18" charset="0"/>
              </a:rPr>
              <a:t> ý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Sử dụng tổng hợp một số phương pháp nghiên cứu khoa học như phân tích và tổng hợp, lịch sử.</a:t>
            </a:r>
          </a:p>
          <a:p>
            <a:br>
              <a:rPr lang="vi-VN" sz="2400" dirty="0">
                <a:solidFill>
                  <a:schemeClr val="bg1"/>
                </a:solidFill>
                <a:latin typeface="Times New Roman" panose="02020603050405020304" pitchFamily="18" charset="0"/>
                <a:cs typeface="Times New Roman" panose="02020603050405020304" pitchFamily="18" charset="0"/>
              </a:rPr>
            </a:b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6" name="TextBox 23"/>
          <p:cNvSpPr txBox="1"/>
          <p:nvPr/>
        </p:nvSpPr>
        <p:spPr>
          <a:xfrm>
            <a:off x="7251576" y="3250809"/>
            <a:ext cx="4049553" cy="295465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Đối tượng nghiên cứu</a:t>
            </a:r>
          </a:p>
          <a:p>
            <a:r>
              <a:rPr lang="vi-VN" sz="2400" dirty="0">
                <a:solidFill>
                  <a:schemeClr val="bg1"/>
                </a:solidFill>
                <a:latin typeface="Times New Roman" panose="02020603050405020304" pitchFamily="18" charset="0"/>
                <a:cs typeface="Times New Roman" panose="02020603050405020304" pitchFamily="18" charset="0"/>
              </a:rPr>
              <a:t>Hệ thống gợi ý sách</a:t>
            </a:r>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err="1">
                <a:solidFill>
                  <a:schemeClr val="bg1"/>
                </a:solidFill>
                <a:latin typeface="Times New Roman" panose="02020603050405020304" pitchFamily="18" charset="0"/>
                <a:cs typeface="Times New Roman" panose="02020603050405020304" pitchFamily="18" charset="0"/>
              </a:rPr>
              <a:t>Phạm</a:t>
            </a:r>
            <a:r>
              <a:rPr lang="en-US" sz="2400" dirty="0">
                <a:solidFill>
                  <a:schemeClr val="bg1"/>
                </a:solidFill>
                <a:latin typeface="Times New Roman" panose="02020603050405020304" pitchFamily="18" charset="0"/>
                <a:cs typeface="Times New Roman" panose="02020603050405020304" pitchFamily="18" charset="0"/>
              </a:rPr>
              <a:t> vi </a:t>
            </a:r>
            <a:r>
              <a:rPr lang="en-US" sz="2400" dirty="0" err="1">
                <a:solidFill>
                  <a:schemeClr val="bg1"/>
                </a:solidFill>
                <a:latin typeface="Times New Roman" panose="02020603050405020304" pitchFamily="18" charset="0"/>
                <a:cs typeface="Times New Roman" panose="02020603050405020304" pitchFamily="18" charset="0"/>
              </a:rPr>
              <a:t>nghiên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cứu</a:t>
            </a:r>
            <a:r>
              <a:rPr lang="en-US" sz="2400" dirty="0">
                <a:solidFill>
                  <a:schemeClr val="bg1"/>
                </a:solidFill>
                <a:latin typeface="Times New Roman" panose="02020603050405020304" pitchFamily="18" charset="0"/>
                <a:cs typeface="Times New Roman" panose="02020603050405020304" pitchFamily="18" charset="0"/>
              </a:rPr>
              <a:t>:</a:t>
            </a:r>
          </a:p>
          <a:p>
            <a:r>
              <a:rPr lang="en-US" sz="2400" dirty="0" err="1">
                <a:solidFill>
                  <a:schemeClr val="bg1"/>
                </a:solidFill>
                <a:latin typeface="Times New Roman" panose="02020603050405020304" pitchFamily="18" charset="0"/>
                <a:cs typeface="Times New Roman" panose="02020603050405020304" pitchFamily="18" charset="0"/>
              </a:rPr>
              <a:t>Xây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dựng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hệ</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thống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gợi</a:t>
            </a:r>
            <a:r>
              <a:rPr lang="en-US" sz="2400" dirty="0">
                <a:solidFill>
                  <a:schemeClr val="bg1"/>
                </a:solidFill>
                <a:latin typeface="Times New Roman" panose="02020603050405020304" pitchFamily="18" charset="0"/>
                <a:cs typeface="Times New Roman" panose="02020603050405020304" pitchFamily="18" charset="0"/>
              </a:rPr>
              <a:t> ý </a:t>
            </a:r>
            <a:r>
              <a:rPr lang="en-US" sz="2400" dirty="0" err="1">
                <a:solidFill>
                  <a:schemeClr val="bg1"/>
                </a:solidFill>
                <a:latin typeface="Times New Roman" panose="02020603050405020304" pitchFamily="18" charset="0"/>
                <a:cs typeface="Times New Roman" panose="02020603050405020304" pitchFamily="18" charset="0"/>
              </a:rPr>
              <a:t>sách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dựa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trên</a:t>
            </a:r>
            <a:r>
              <a:rPr lang="en-US" sz="2400" dirty="0">
                <a:solidFill>
                  <a:schemeClr val="bg1"/>
                </a:solidFill>
                <a:latin typeface="Times New Roman" panose="02020603050405020304" pitchFamily="18" charset="0"/>
                <a:cs typeface="Times New Roman" panose="02020603050405020304" pitchFamily="18" charset="0"/>
              </a:rPr>
              <a:t>: Collaborative Filtering </a:t>
            </a:r>
          </a:p>
          <a:p>
            <a:br>
              <a:rPr lang="en-US" sz="2400" dirty="0">
                <a:solidFill>
                  <a:schemeClr val="bg1"/>
                </a:solidFill>
                <a:latin typeface="Times New Roman" panose="02020603050405020304" pitchFamily="18" charset="0"/>
                <a:cs typeface="Times New Roman" panose="02020603050405020304" pitchFamily="18" charset="0"/>
              </a:rPr>
            </a:b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157567" y="4408413"/>
            <a:ext cx="3625620" cy="1353959"/>
            <a:chOff x="2840365" y="5073134"/>
            <a:chExt cx="3438873" cy="1284220"/>
          </a:xfrm>
        </p:grpSpPr>
        <p:sp>
          <p:nvSpPr>
            <p:cNvPr id="18" name="矩形 17"/>
            <p:cNvSpPr/>
            <p:nvPr/>
          </p:nvSpPr>
          <p:spPr>
            <a:xfrm>
              <a:off x="3106598" y="5073134"/>
              <a:ext cx="175216" cy="364905"/>
            </a:xfrm>
            <a:prstGeom prst="rect">
              <a:avLst/>
            </a:prstGeom>
          </p:spPr>
          <p:txBody>
            <a:bodyPr wrap="none">
              <a:spAutoFit/>
            </a:bodyPr>
            <a:lstStyle/>
            <a:p>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9" name="矩形 18"/>
            <p:cNvSpPr/>
            <p:nvPr/>
          </p:nvSpPr>
          <p:spPr>
            <a:xfrm>
              <a:off x="2840365" y="5404404"/>
              <a:ext cx="3438873" cy="952950"/>
            </a:xfrm>
            <a:prstGeom prst="rect">
              <a:avLst/>
            </a:prstGeom>
          </p:spPr>
          <p:txBody>
            <a:bodyPr wrap="square">
              <a:spAutoFit/>
            </a:bodyPr>
            <a:lstStyle/>
            <a:p>
              <a:pPr>
                <a:lnSpc>
                  <a:spcPct val="130000"/>
                </a:lnSpc>
              </a:pP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Phân</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tích</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và</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áp</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dụng</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giải</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thuật</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filtering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phù</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hợp</a:t>
              </a:r>
              <a:endParaRPr lang="zh-CN" altLang="en-US"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0" name="组合 19"/>
          <p:cNvGrpSpPr/>
          <p:nvPr/>
        </p:nvGrpSpPr>
        <p:grpSpPr>
          <a:xfrm>
            <a:off x="178945" y="4242843"/>
            <a:ext cx="4734567" cy="2212786"/>
            <a:chOff x="-431297" y="2028717"/>
            <a:chExt cx="4490702" cy="2098811"/>
          </a:xfrm>
        </p:grpSpPr>
        <p:sp>
          <p:nvSpPr>
            <p:cNvPr id="21" name="矩形 20"/>
            <p:cNvSpPr/>
            <p:nvPr/>
          </p:nvSpPr>
          <p:spPr>
            <a:xfrm>
              <a:off x="3416569" y="2192338"/>
              <a:ext cx="175215" cy="364905"/>
            </a:xfrm>
            <a:prstGeom prst="rect">
              <a:avLst/>
            </a:prstGeom>
          </p:spPr>
          <p:txBody>
            <a:bodyPr wrap="none">
              <a:spAutoFit/>
            </a:bodyPr>
            <a:lstStyle/>
            <a:p>
              <a:pPr algn="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2" name="矩形 21"/>
            <p:cNvSpPr/>
            <p:nvPr/>
          </p:nvSpPr>
          <p:spPr>
            <a:xfrm>
              <a:off x="-431297" y="2028717"/>
              <a:ext cx="4490702" cy="2098811"/>
            </a:xfrm>
            <a:prstGeom prst="rect">
              <a:avLst/>
            </a:prstGeom>
          </p:spPr>
          <p:txBody>
            <a:bodyPr wrap="square">
              <a:spAutoFit/>
            </a:bodyPr>
            <a:lstStyle/>
            <a:p>
              <a:pPr algn="r">
                <a:lnSpc>
                  <a:spcPct val="130000"/>
                </a:lnSpc>
              </a:pPr>
              <a:r>
                <a:rPr lang="vi-VN" sz="2400" b="0" i="0" u="none" strike="noStrike" dirty="0">
                  <a:solidFill>
                    <a:schemeClr val="bg1"/>
                  </a:solidFill>
                  <a:effectLst/>
                  <a:latin typeface="Times New Roman" panose="02020603050405020304" pitchFamily="18" charset="0"/>
                  <a:cs typeface="Times New Roman" panose="02020603050405020304" pitchFamily="18" charset="0"/>
                </a:rPr>
                <a:t>Tìm các đặc trưng (features) có ảnh hưởng đến việc đánh giá của người dùng, thông qua việc phân tích và thăm dò dữ liệu</a:t>
              </a:r>
            </a:p>
            <a:p>
              <a:pPr algn="r">
                <a:lnSpc>
                  <a:spcPct val="130000"/>
                </a:lnSpc>
              </a:pPr>
              <a:endParaRPr lang="zh-CN" altLang="en-US" sz="111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27" name="组合 26"/>
          <p:cNvGrpSpPr/>
          <p:nvPr/>
        </p:nvGrpSpPr>
        <p:grpSpPr>
          <a:xfrm>
            <a:off x="4616564" y="1807470"/>
            <a:ext cx="3625620" cy="1288970"/>
            <a:chOff x="4329461" y="1343202"/>
            <a:chExt cx="3438873" cy="1222578"/>
          </a:xfrm>
        </p:grpSpPr>
        <p:sp>
          <p:nvSpPr>
            <p:cNvPr id="25" name="矩形 24"/>
            <p:cNvSpPr/>
            <p:nvPr/>
          </p:nvSpPr>
          <p:spPr>
            <a:xfrm>
              <a:off x="5961291" y="1343202"/>
              <a:ext cx="175216" cy="364905"/>
            </a:xfrm>
            <a:prstGeom prst="rect">
              <a:avLst/>
            </a:prstGeom>
          </p:spPr>
          <p:txBody>
            <a:bodyPr wrap="none">
              <a:spAutoFit/>
            </a:bodyPr>
            <a:lstStyle/>
            <a:p>
              <a:pPr algn="ctr"/>
              <a:endParaRPr lang="zh-CN" altLang="en-US" sz="19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矩形 25"/>
            <p:cNvSpPr/>
            <p:nvPr/>
          </p:nvSpPr>
          <p:spPr>
            <a:xfrm>
              <a:off x="4329461" y="1833173"/>
              <a:ext cx="3438873" cy="732607"/>
            </a:xfrm>
            <a:prstGeom prst="rect">
              <a:avLst/>
            </a:prstGeom>
          </p:spPr>
          <p:txBody>
            <a:bodyPr wrap="square">
              <a:spAutoFit/>
            </a:bodyPr>
            <a:lstStyle/>
            <a:p>
              <a:pPr algn="ctr">
                <a:lnSpc>
                  <a:spcPct val="130000"/>
                </a:lnSpc>
              </a:pP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Tiến</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hành</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training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mô</a:t>
              </a:r>
              <a:r>
                <a:rPr lang="en-US" sz="2400" b="0" i="0" u="none" strike="noStrike" dirty="0">
                  <a:solidFill>
                    <a:schemeClr val="bg1"/>
                  </a:solidFill>
                  <a:effectLst/>
                  <a:latin typeface="Times New Roman" panose="02020603050405020304" pitchFamily="18" charset="0"/>
                  <a:cs typeface="Times New Roman" panose="02020603050405020304" pitchFamily="18" charset="0"/>
                </a:rPr>
                <a:t> </a:t>
              </a:r>
              <a:r>
                <a:rPr lang="en-US" sz="2400" b="0" i="0" u="none" strike="noStrike" dirty="0" err="1">
                  <a:solidFill>
                    <a:schemeClr val="bg1"/>
                  </a:solidFill>
                  <a:effectLst/>
                  <a:latin typeface="Times New Roman" panose="02020603050405020304" pitchFamily="18" charset="0"/>
                  <a:cs typeface="Times New Roman" panose="02020603050405020304" pitchFamily="18" charset="0"/>
                </a:rPr>
                <a:t>hình</a:t>
              </a:r>
              <a:endParaRPr lang="en-US" sz="2400" b="0" i="0" u="none" strike="noStrike" dirty="0">
                <a:solidFill>
                  <a:schemeClr val="bg1"/>
                </a:solidFill>
                <a:effectLst/>
                <a:latin typeface="Times New Roman" panose="02020603050405020304" pitchFamily="18" charset="0"/>
                <a:cs typeface="Times New Roman" panose="02020603050405020304" pitchFamily="18" charset="0"/>
              </a:endParaRPr>
            </a:p>
            <a:p>
              <a:pPr algn="ctr">
                <a:lnSpc>
                  <a:spcPct val="130000"/>
                </a:lnSpc>
              </a:pPr>
              <a:endParaRPr lang="zh-CN" altLang="en-US" sz="111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 name="组合 3"/>
          <p:cNvGrpSpPr/>
          <p:nvPr/>
        </p:nvGrpSpPr>
        <p:grpSpPr>
          <a:xfrm>
            <a:off x="5469347" y="2983381"/>
            <a:ext cx="1820745" cy="1180725"/>
            <a:chOff x="5185420" y="3217000"/>
            <a:chExt cx="1726964" cy="1119909"/>
          </a:xfrm>
        </p:grpSpPr>
        <p:sp>
          <p:nvSpPr>
            <p:cNvPr id="13" name="Freeform 5"/>
            <p:cNvSpPr/>
            <p:nvPr/>
          </p:nvSpPr>
          <p:spPr bwMode="auto">
            <a:xfrm rot="10800000">
              <a:off x="5185420" y="3217000"/>
              <a:ext cx="1726964" cy="1119909"/>
            </a:xfrm>
            <a:custGeom>
              <a:avLst/>
              <a:gdLst>
                <a:gd name="T0" fmla="*/ 101 w 349"/>
                <a:gd name="T1" fmla="*/ 132 h 227"/>
                <a:gd name="T2" fmla="*/ 136 w 349"/>
                <a:gd name="T3" fmla="*/ 117 h 227"/>
                <a:gd name="T4" fmla="*/ 161 w 349"/>
                <a:gd name="T5" fmla="*/ 71 h 227"/>
                <a:gd name="T6" fmla="*/ 313 w 349"/>
                <a:gd name="T7" fmla="*/ 12 h 227"/>
                <a:gd name="T8" fmla="*/ 329 w 349"/>
                <a:gd name="T9" fmla="*/ 3 h 227"/>
                <a:gd name="T10" fmla="*/ 345 w 349"/>
                <a:gd name="T11" fmla="*/ 3 h 227"/>
                <a:gd name="T12" fmla="*/ 348 w 349"/>
                <a:gd name="T13" fmla="*/ 18 h 227"/>
                <a:gd name="T14" fmla="*/ 329 w 349"/>
                <a:gd name="T15" fmla="*/ 68 h 227"/>
                <a:gd name="T16" fmla="*/ 249 w 349"/>
                <a:gd name="T17" fmla="*/ 190 h 227"/>
                <a:gd name="T18" fmla="*/ 223 w 349"/>
                <a:gd name="T19" fmla="*/ 196 h 227"/>
                <a:gd name="T20" fmla="*/ 201 w 349"/>
                <a:gd name="T21" fmla="*/ 195 h 227"/>
                <a:gd name="T22" fmla="*/ 192 w 349"/>
                <a:gd name="T23" fmla="*/ 199 h 227"/>
                <a:gd name="T24" fmla="*/ 24 w 349"/>
                <a:gd name="T25" fmla="*/ 144 h 227"/>
                <a:gd name="T26" fmla="*/ 24 w 349"/>
                <a:gd name="T27" fmla="*/ 50 h 227"/>
                <a:gd name="T28" fmla="*/ 52 w 349"/>
                <a:gd name="T29" fmla="*/ 46 h 227"/>
                <a:gd name="T30" fmla="*/ 100 w 349"/>
                <a:gd name="T31" fmla="*/ 88 h 227"/>
                <a:gd name="T32" fmla="*/ 107 w 349"/>
                <a:gd name="T33" fmla="*/ 117 h 227"/>
                <a:gd name="T34" fmla="*/ 101 w 349"/>
                <a:gd name="T35" fmla="*/ 13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27">
                  <a:moveTo>
                    <a:pt x="101" y="132"/>
                  </a:moveTo>
                  <a:cubicBezTo>
                    <a:pt x="115" y="126"/>
                    <a:pt x="126" y="121"/>
                    <a:pt x="136" y="117"/>
                  </a:cubicBezTo>
                  <a:cubicBezTo>
                    <a:pt x="122" y="80"/>
                    <a:pt x="122" y="80"/>
                    <a:pt x="161" y="71"/>
                  </a:cubicBezTo>
                  <a:cubicBezTo>
                    <a:pt x="215" y="60"/>
                    <a:pt x="266" y="40"/>
                    <a:pt x="313" y="12"/>
                  </a:cubicBezTo>
                  <a:cubicBezTo>
                    <a:pt x="318" y="9"/>
                    <a:pt x="323" y="5"/>
                    <a:pt x="329" y="3"/>
                  </a:cubicBezTo>
                  <a:cubicBezTo>
                    <a:pt x="334" y="1"/>
                    <a:pt x="342" y="0"/>
                    <a:pt x="345" y="3"/>
                  </a:cubicBezTo>
                  <a:cubicBezTo>
                    <a:pt x="348" y="5"/>
                    <a:pt x="349" y="13"/>
                    <a:pt x="348" y="18"/>
                  </a:cubicBezTo>
                  <a:cubicBezTo>
                    <a:pt x="342" y="35"/>
                    <a:pt x="338" y="53"/>
                    <a:pt x="329" y="68"/>
                  </a:cubicBezTo>
                  <a:cubicBezTo>
                    <a:pt x="303" y="110"/>
                    <a:pt x="276" y="150"/>
                    <a:pt x="249" y="190"/>
                  </a:cubicBezTo>
                  <a:cubicBezTo>
                    <a:pt x="243" y="200"/>
                    <a:pt x="235" y="201"/>
                    <a:pt x="223" y="196"/>
                  </a:cubicBezTo>
                  <a:cubicBezTo>
                    <a:pt x="217" y="193"/>
                    <a:pt x="209" y="195"/>
                    <a:pt x="201" y="195"/>
                  </a:cubicBezTo>
                  <a:cubicBezTo>
                    <a:pt x="198" y="195"/>
                    <a:pt x="195" y="197"/>
                    <a:pt x="192" y="199"/>
                  </a:cubicBezTo>
                  <a:cubicBezTo>
                    <a:pt x="133" y="227"/>
                    <a:pt x="76" y="216"/>
                    <a:pt x="24" y="144"/>
                  </a:cubicBezTo>
                  <a:cubicBezTo>
                    <a:pt x="0" y="110"/>
                    <a:pt x="8" y="81"/>
                    <a:pt x="24" y="50"/>
                  </a:cubicBezTo>
                  <a:cubicBezTo>
                    <a:pt x="32" y="33"/>
                    <a:pt x="38" y="33"/>
                    <a:pt x="52" y="46"/>
                  </a:cubicBezTo>
                  <a:cubicBezTo>
                    <a:pt x="68" y="60"/>
                    <a:pt x="83" y="75"/>
                    <a:pt x="100" y="88"/>
                  </a:cubicBezTo>
                  <a:cubicBezTo>
                    <a:pt x="111" y="97"/>
                    <a:pt x="117" y="104"/>
                    <a:pt x="107" y="117"/>
                  </a:cubicBezTo>
                  <a:cubicBezTo>
                    <a:pt x="105" y="120"/>
                    <a:pt x="104" y="124"/>
                    <a:pt x="101" y="132"/>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Freeform 172"/>
            <p:cNvSpPr>
              <a:spLocks noChangeAspect="1" noEditPoints="1"/>
            </p:cNvSpPr>
            <p:nvPr/>
          </p:nvSpPr>
          <p:spPr bwMode="auto">
            <a:xfrm>
              <a:off x="5722714" y="3561367"/>
              <a:ext cx="243746" cy="25898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a:effec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3" name="组合 2"/>
          <p:cNvGrpSpPr/>
          <p:nvPr/>
        </p:nvGrpSpPr>
        <p:grpSpPr>
          <a:xfrm>
            <a:off x="6559035" y="3846854"/>
            <a:ext cx="1299351" cy="1840056"/>
            <a:chOff x="6218981" y="4035998"/>
            <a:chExt cx="1232425" cy="1745280"/>
          </a:xfrm>
        </p:grpSpPr>
        <p:sp>
          <p:nvSpPr>
            <p:cNvPr id="15" name="Freeform 7"/>
            <p:cNvSpPr/>
            <p:nvPr/>
          </p:nvSpPr>
          <p:spPr bwMode="auto">
            <a:xfrm rot="10800000">
              <a:off x="6218981" y="4035998"/>
              <a:ext cx="1232425" cy="1745280"/>
            </a:xfrm>
            <a:custGeom>
              <a:avLst/>
              <a:gdLst>
                <a:gd name="T0" fmla="*/ 129 w 249"/>
                <a:gd name="T1" fmla="*/ 78 h 354"/>
                <a:gd name="T2" fmla="*/ 123 w 249"/>
                <a:gd name="T3" fmla="*/ 116 h 354"/>
                <a:gd name="T4" fmla="*/ 128 w 249"/>
                <a:gd name="T5" fmla="*/ 120 h 354"/>
                <a:gd name="T6" fmla="*/ 149 w 249"/>
                <a:gd name="T7" fmla="*/ 157 h 354"/>
                <a:gd name="T8" fmla="*/ 113 w 249"/>
                <a:gd name="T9" fmla="*/ 326 h 354"/>
                <a:gd name="T10" fmla="*/ 113 w 249"/>
                <a:gd name="T11" fmla="*/ 337 h 354"/>
                <a:gd name="T12" fmla="*/ 105 w 249"/>
                <a:gd name="T13" fmla="*/ 354 h 354"/>
                <a:gd name="T14" fmla="*/ 89 w 249"/>
                <a:gd name="T15" fmla="*/ 346 h 354"/>
                <a:gd name="T16" fmla="*/ 21 w 249"/>
                <a:gd name="T17" fmla="*/ 229 h 354"/>
                <a:gd name="T18" fmla="*/ 2 w 249"/>
                <a:gd name="T19" fmla="*/ 170 h 354"/>
                <a:gd name="T20" fmla="*/ 10 w 249"/>
                <a:gd name="T21" fmla="*/ 147 h 354"/>
                <a:gd name="T22" fmla="*/ 24 w 249"/>
                <a:gd name="T23" fmla="*/ 123 h 354"/>
                <a:gd name="T24" fmla="*/ 143 w 249"/>
                <a:gd name="T25" fmla="*/ 9 h 354"/>
                <a:gd name="T26" fmla="*/ 238 w 249"/>
                <a:gd name="T27" fmla="*/ 56 h 354"/>
                <a:gd name="T28" fmla="*/ 224 w 249"/>
                <a:gd name="T29" fmla="*/ 85 h 354"/>
                <a:gd name="T30" fmla="*/ 182 w 249"/>
                <a:gd name="T31" fmla="*/ 95 h 354"/>
                <a:gd name="T32" fmla="*/ 129 w 249"/>
                <a:gd name="T33" fmla="*/ 7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354">
                  <a:moveTo>
                    <a:pt x="129" y="78"/>
                  </a:moveTo>
                  <a:cubicBezTo>
                    <a:pt x="127" y="94"/>
                    <a:pt x="125" y="105"/>
                    <a:pt x="123" y="116"/>
                  </a:cubicBezTo>
                  <a:cubicBezTo>
                    <a:pt x="126" y="118"/>
                    <a:pt x="127" y="119"/>
                    <a:pt x="128" y="120"/>
                  </a:cubicBezTo>
                  <a:cubicBezTo>
                    <a:pt x="163" y="124"/>
                    <a:pt x="163" y="124"/>
                    <a:pt x="149" y="157"/>
                  </a:cubicBezTo>
                  <a:cubicBezTo>
                    <a:pt x="127" y="211"/>
                    <a:pt x="115" y="267"/>
                    <a:pt x="113" y="326"/>
                  </a:cubicBezTo>
                  <a:cubicBezTo>
                    <a:pt x="113" y="330"/>
                    <a:pt x="114" y="334"/>
                    <a:pt x="113" y="337"/>
                  </a:cubicBezTo>
                  <a:cubicBezTo>
                    <a:pt x="111" y="343"/>
                    <a:pt x="108" y="349"/>
                    <a:pt x="105" y="354"/>
                  </a:cubicBezTo>
                  <a:cubicBezTo>
                    <a:pt x="99" y="351"/>
                    <a:pt x="92" y="350"/>
                    <a:pt x="89" y="346"/>
                  </a:cubicBezTo>
                  <a:cubicBezTo>
                    <a:pt x="65" y="307"/>
                    <a:pt x="42" y="269"/>
                    <a:pt x="21" y="229"/>
                  </a:cubicBezTo>
                  <a:cubicBezTo>
                    <a:pt x="11" y="211"/>
                    <a:pt x="6" y="190"/>
                    <a:pt x="2" y="170"/>
                  </a:cubicBezTo>
                  <a:cubicBezTo>
                    <a:pt x="0" y="163"/>
                    <a:pt x="6" y="154"/>
                    <a:pt x="10" y="147"/>
                  </a:cubicBezTo>
                  <a:cubicBezTo>
                    <a:pt x="14" y="139"/>
                    <a:pt x="23" y="131"/>
                    <a:pt x="24" y="123"/>
                  </a:cubicBezTo>
                  <a:cubicBezTo>
                    <a:pt x="36" y="50"/>
                    <a:pt x="60" y="26"/>
                    <a:pt x="143" y="9"/>
                  </a:cubicBezTo>
                  <a:cubicBezTo>
                    <a:pt x="187" y="0"/>
                    <a:pt x="218" y="18"/>
                    <a:pt x="238" y="56"/>
                  </a:cubicBezTo>
                  <a:cubicBezTo>
                    <a:pt x="249" y="76"/>
                    <a:pt x="246" y="81"/>
                    <a:pt x="224" y="85"/>
                  </a:cubicBezTo>
                  <a:cubicBezTo>
                    <a:pt x="210" y="88"/>
                    <a:pt x="196" y="91"/>
                    <a:pt x="182" y="95"/>
                  </a:cubicBezTo>
                  <a:cubicBezTo>
                    <a:pt x="151" y="105"/>
                    <a:pt x="152" y="105"/>
                    <a:pt x="129" y="78"/>
                  </a:cubicBezTo>
                  <a:close/>
                </a:path>
              </a:pathLst>
            </a:cu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2" name="组合 31"/>
            <p:cNvGrpSpPr>
              <a:grpSpLocks noChangeAspect="1"/>
            </p:cNvGrpSpPr>
            <p:nvPr/>
          </p:nvGrpSpPr>
          <p:grpSpPr>
            <a:xfrm>
              <a:off x="6936505" y="4759878"/>
              <a:ext cx="293248" cy="249518"/>
              <a:chOff x="7909299" y="3772690"/>
              <a:chExt cx="667095" cy="567616"/>
            </a:xfrm>
            <a:solidFill>
              <a:schemeClr val="bg1"/>
            </a:solidFill>
          </p:grpSpPr>
          <p:sp>
            <p:nvSpPr>
              <p:cNvPr id="33"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4"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grpSp>
        <p:nvGrpSpPr>
          <p:cNvPr id="2" name="组合 1"/>
          <p:cNvGrpSpPr/>
          <p:nvPr/>
        </p:nvGrpSpPr>
        <p:grpSpPr>
          <a:xfrm>
            <a:off x="5000364" y="4268937"/>
            <a:ext cx="1641431" cy="1462113"/>
            <a:chOff x="4740594" y="4436340"/>
            <a:chExt cx="1556885" cy="1386804"/>
          </a:xfrm>
        </p:grpSpPr>
        <p:sp>
          <p:nvSpPr>
            <p:cNvPr id="14" name="Freeform 6"/>
            <p:cNvSpPr/>
            <p:nvPr/>
          </p:nvSpPr>
          <p:spPr bwMode="auto">
            <a:xfrm rot="10800000">
              <a:off x="4740594" y="4436340"/>
              <a:ext cx="1556885" cy="1386804"/>
            </a:xfrm>
            <a:custGeom>
              <a:avLst/>
              <a:gdLst>
                <a:gd name="T0" fmla="*/ 227 w 315"/>
                <a:gd name="T1" fmla="*/ 173 h 281"/>
                <a:gd name="T2" fmla="*/ 212 w 315"/>
                <a:gd name="T3" fmla="*/ 160 h 281"/>
                <a:gd name="T4" fmla="*/ 188 w 315"/>
                <a:gd name="T5" fmla="*/ 164 h 281"/>
                <a:gd name="T6" fmla="*/ 160 w 315"/>
                <a:gd name="T7" fmla="*/ 165 h 281"/>
                <a:gd name="T8" fmla="*/ 17 w 315"/>
                <a:gd name="T9" fmla="*/ 40 h 281"/>
                <a:gd name="T10" fmla="*/ 0 w 315"/>
                <a:gd name="T11" fmla="*/ 22 h 281"/>
                <a:gd name="T12" fmla="*/ 22 w 315"/>
                <a:gd name="T13" fmla="*/ 11 h 281"/>
                <a:gd name="T14" fmla="*/ 208 w 315"/>
                <a:gd name="T15" fmla="*/ 18 h 281"/>
                <a:gd name="T16" fmla="*/ 226 w 315"/>
                <a:gd name="T17" fmla="*/ 35 h 281"/>
                <a:gd name="T18" fmla="*/ 243 w 315"/>
                <a:gd name="T19" fmla="*/ 61 h 281"/>
                <a:gd name="T20" fmla="*/ 277 w 315"/>
                <a:gd name="T21" fmla="*/ 235 h 281"/>
                <a:gd name="T22" fmla="*/ 193 w 315"/>
                <a:gd name="T23" fmla="*/ 281 h 281"/>
                <a:gd name="T24" fmla="*/ 178 w 315"/>
                <a:gd name="T25" fmla="*/ 261 h 281"/>
                <a:gd name="T26" fmla="*/ 193 w 315"/>
                <a:gd name="T27" fmla="*/ 194 h 281"/>
                <a:gd name="T28" fmla="*/ 227 w 315"/>
                <a:gd name="T29" fmla="*/ 17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281">
                  <a:moveTo>
                    <a:pt x="227" y="173"/>
                  </a:moveTo>
                  <a:cubicBezTo>
                    <a:pt x="221" y="167"/>
                    <a:pt x="217" y="164"/>
                    <a:pt x="212" y="160"/>
                  </a:cubicBezTo>
                  <a:cubicBezTo>
                    <a:pt x="202" y="150"/>
                    <a:pt x="195" y="150"/>
                    <a:pt x="188" y="164"/>
                  </a:cubicBezTo>
                  <a:cubicBezTo>
                    <a:pt x="179" y="181"/>
                    <a:pt x="172" y="181"/>
                    <a:pt x="160" y="165"/>
                  </a:cubicBezTo>
                  <a:cubicBezTo>
                    <a:pt x="121" y="114"/>
                    <a:pt x="72" y="73"/>
                    <a:pt x="17" y="40"/>
                  </a:cubicBezTo>
                  <a:cubicBezTo>
                    <a:pt x="10" y="36"/>
                    <a:pt x="6" y="28"/>
                    <a:pt x="0" y="22"/>
                  </a:cubicBezTo>
                  <a:cubicBezTo>
                    <a:pt x="7" y="18"/>
                    <a:pt x="14" y="12"/>
                    <a:pt x="22" y="11"/>
                  </a:cubicBezTo>
                  <a:cubicBezTo>
                    <a:pt x="84" y="0"/>
                    <a:pt x="146" y="2"/>
                    <a:pt x="208" y="18"/>
                  </a:cubicBezTo>
                  <a:cubicBezTo>
                    <a:pt x="215" y="20"/>
                    <a:pt x="221" y="28"/>
                    <a:pt x="226" y="35"/>
                  </a:cubicBezTo>
                  <a:cubicBezTo>
                    <a:pt x="233" y="43"/>
                    <a:pt x="235" y="56"/>
                    <a:pt x="243" y="61"/>
                  </a:cubicBezTo>
                  <a:cubicBezTo>
                    <a:pt x="295" y="97"/>
                    <a:pt x="315" y="152"/>
                    <a:pt x="277" y="235"/>
                  </a:cubicBezTo>
                  <a:cubicBezTo>
                    <a:pt x="259" y="274"/>
                    <a:pt x="230" y="281"/>
                    <a:pt x="193" y="281"/>
                  </a:cubicBezTo>
                  <a:cubicBezTo>
                    <a:pt x="179" y="281"/>
                    <a:pt x="174" y="276"/>
                    <a:pt x="178" y="261"/>
                  </a:cubicBezTo>
                  <a:cubicBezTo>
                    <a:pt x="184" y="239"/>
                    <a:pt x="190" y="216"/>
                    <a:pt x="193" y="194"/>
                  </a:cubicBezTo>
                  <a:cubicBezTo>
                    <a:pt x="196" y="173"/>
                    <a:pt x="213" y="180"/>
                    <a:pt x="227" y="173"/>
                  </a:cubicBezTo>
                  <a:close/>
                </a:path>
              </a:pathLst>
            </a:cu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35" name="组合 34"/>
            <p:cNvGrpSpPr/>
            <p:nvPr/>
          </p:nvGrpSpPr>
          <p:grpSpPr>
            <a:xfrm>
              <a:off x="5377065" y="5317740"/>
              <a:ext cx="277069" cy="277339"/>
              <a:chOff x="5240338" y="2657475"/>
              <a:chExt cx="1630363" cy="1631951"/>
            </a:xfrm>
            <a:solidFill>
              <a:schemeClr val="bg1"/>
            </a:solidFill>
          </p:grpSpPr>
          <p:sp>
            <p:nvSpPr>
              <p:cNvPr id="3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6406" tIns="48203" rIns="96406" bIns="48203" numCol="1" anchor="t" anchorCtr="0" compatLnSpc="1"/>
              <a:lstStyle/>
              <a:p>
                <a:endParaRPr lang="zh-CN" altLang="en-US" sz="19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sp>
        <p:nvSpPr>
          <p:cNvPr id="6" name="TextBox 5">
            <a:extLst>
              <a:ext uri="{FF2B5EF4-FFF2-40B4-BE49-F238E27FC236}">
                <a16:creationId xmlns:a16="http://schemas.microsoft.com/office/drawing/2014/main" id="{04AFC0C9-BDDD-155F-E7B2-716D52B587CA}"/>
              </a:ext>
            </a:extLst>
          </p:cNvPr>
          <p:cNvSpPr txBox="1"/>
          <p:nvPr/>
        </p:nvSpPr>
        <p:spPr>
          <a:xfrm>
            <a:off x="2381282" y="914632"/>
            <a:ext cx="8280920" cy="1354217"/>
          </a:xfrm>
          <a:prstGeom prst="rect">
            <a:avLst/>
          </a:prstGeom>
          <a:noFill/>
        </p:spPr>
        <p:txBody>
          <a:bodyPr wrap="square">
            <a:spAutoFit/>
          </a:bodyPr>
          <a:lstStyle/>
          <a:p>
            <a:pPr rtl="0">
              <a:spcBef>
                <a:spcPts val="700"/>
              </a:spcBef>
              <a:spcAft>
                <a:spcPts val="0"/>
              </a:spcAft>
            </a:pPr>
            <a:r>
              <a:rPr lang="vi-VN" sz="3200" b="1" i="0" u="none" strike="noStrike" dirty="0">
                <a:solidFill>
                  <a:schemeClr val="bg1"/>
                </a:solidFill>
                <a:effectLst/>
                <a:latin typeface="Times New Roman" panose="02020603050405020304" pitchFamily="18" charset="0"/>
                <a:cs typeface="Times New Roman" panose="02020603050405020304" pitchFamily="18" charset="0"/>
              </a:rPr>
              <a:t>Một hệ thống gợi ý sách thường được chia thành 3 quá trình chính:</a:t>
            </a:r>
            <a:endParaRPr lang="vi-VN" sz="3200" b="1" dirty="0">
              <a:solidFill>
                <a:schemeClr val="bg1"/>
              </a:solidFill>
              <a:effectLst/>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rot="16200000">
            <a:off x="5488000" y="3540169"/>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 name="平行四边形 2"/>
          <p:cNvSpPr/>
          <p:nvPr/>
        </p:nvSpPr>
        <p:spPr>
          <a:xfrm rot="16200000">
            <a:off x="5488000" y="1865944"/>
            <a:ext cx="1565400" cy="214300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右箭头 3"/>
          <p:cNvSpPr/>
          <p:nvPr/>
        </p:nvSpPr>
        <p:spPr>
          <a:xfrm>
            <a:off x="5199196" y="1973932"/>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右箭头 4"/>
          <p:cNvSpPr/>
          <p:nvPr/>
        </p:nvSpPr>
        <p:spPr>
          <a:xfrm rot="10800000">
            <a:off x="4552946" y="2809371"/>
            <a:ext cx="2789258" cy="1091594"/>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6" name="右箭头 5"/>
          <p:cNvSpPr/>
          <p:nvPr/>
        </p:nvSpPr>
        <p:spPr>
          <a:xfrm>
            <a:off x="5199196" y="3644808"/>
            <a:ext cx="2790933" cy="1091594"/>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7" name="右箭头 6"/>
          <p:cNvSpPr/>
          <p:nvPr/>
        </p:nvSpPr>
        <p:spPr>
          <a:xfrm rot="10800000">
            <a:off x="4552946" y="4478572"/>
            <a:ext cx="2789258" cy="1093269"/>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TextBox 9"/>
          <p:cNvSpPr txBox="1"/>
          <p:nvPr/>
        </p:nvSpPr>
        <p:spPr>
          <a:xfrm>
            <a:off x="5328724" y="2240136"/>
            <a:ext cx="2073568" cy="553998"/>
          </a:xfrm>
          <a:prstGeom prst="rect">
            <a:avLst/>
          </a:prstGeom>
          <a:noFill/>
          <a:ln w="9525">
            <a:noFill/>
          </a:ln>
        </p:spPr>
        <p:txBody>
          <a:bodyPr wrap="square" lIns="0" tIns="0" rIns="0" bIns="0" anchor="t">
            <a:spAutoFit/>
          </a:bodyPr>
          <a:lstStyle/>
          <a:p>
            <a:pPr algn="just">
              <a:defRPr/>
            </a:pPr>
            <a:r>
              <a:rPr lang="en-US" b="1" dirty="0">
                <a:latin typeface="Times New Roman" panose="02020603050405020304" pitchFamily="18" charset="0"/>
                <a:cs typeface="Times New Roman" panose="02020603050405020304" pitchFamily="18" charset="0"/>
              </a:rPr>
              <a:t>Simple Recommenders</a:t>
            </a:r>
            <a:endPar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TextBox 10"/>
          <p:cNvSpPr txBox="1"/>
          <p:nvPr/>
        </p:nvSpPr>
        <p:spPr>
          <a:xfrm>
            <a:off x="8085558" y="1880592"/>
            <a:ext cx="4551315" cy="1462708"/>
          </a:xfrm>
          <a:prstGeom prst="rect">
            <a:avLst/>
          </a:prstGeom>
          <a:noFill/>
          <a:ln w="9525">
            <a:noFill/>
          </a:ln>
        </p:spPr>
        <p:txBody>
          <a:bodyPr wrap="square" lIns="0" tIns="0" rIns="0" bIns="0" anchor="t">
            <a:spAutoFit/>
          </a:bodyPr>
          <a:lstStyle/>
          <a:p>
            <a:pPr lvl="0" algn="just">
              <a:lnSpc>
                <a:spcPct val="150000"/>
              </a:lnSpc>
            </a:pPr>
            <a:r>
              <a:rPr lang="vi-VN" sz="2200" dirty="0">
                <a:solidFill>
                  <a:schemeClr val="bg1"/>
                </a:solidFill>
                <a:latin typeface="Times New Roman" panose="02020603050405020304" pitchFamily="18" charset="0"/>
                <a:cs typeface="Times New Roman" panose="02020603050405020304" pitchFamily="18" charset="0"/>
              </a:rPr>
              <a:t>Đưa ra các đề xuất tổng quát cho mọi người dùng, dựa trên mức độ phổ biến và/hoặc thể loại sách</a:t>
            </a:r>
            <a:endParaRPr lang="en-US" altLang="zh-CN"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TextBox 11"/>
          <p:cNvSpPr txBox="1"/>
          <p:nvPr/>
        </p:nvSpPr>
        <p:spPr>
          <a:xfrm>
            <a:off x="5328062" y="3077330"/>
            <a:ext cx="2232248" cy="553998"/>
          </a:xfrm>
          <a:prstGeom prst="rect">
            <a:avLst/>
          </a:prstGeom>
          <a:noFill/>
          <a:ln w="9525">
            <a:noFill/>
          </a:ln>
        </p:spPr>
        <p:txBody>
          <a:bodyPr wrap="square" lIns="0" tIns="0" rIns="0" bIns="0" anchor="t">
            <a:spAutoFit/>
          </a:bodyPr>
          <a:lstStyle/>
          <a:p>
            <a:pPr algn="just">
              <a:defRPr/>
            </a:pPr>
            <a:r>
              <a:rPr lang="en-US" b="1" dirty="0">
                <a:latin typeface="Times New Roman" panose="02020603050405020304" pitchFamily="18" charset="0"/>
                <a:cs typeface="Times New Roman" panose="02020603050405020304" pitchFamily="18" charset="0"/>
              </a:rPr>
              <a:t>Content-based Recommenders</a:t>
            </a:r>
            <a:endPar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TextBox 12"/>
          <p:cNvSpPr txBox="1"/>
          <p:nvPr/>
        </p:nvSpPr>
        <p:spPr>
          <a:xfrm>
            <a:off x="5254632" y="3900963"/>
            <a:ext cx="2301509" cy="553998"/>
          </a:xfrm>
          <a:prstGeom prst="rect">
            <a:avLst/>
          </a:prstGeom>
          <a:noFill/>
          <a:ln w="9525">
            <a:noFill/>
          </a:ln>
        </p:spPr>
        <p:txBody>
          <a:bodyPr wrap="square" lIns="0" tIns="0" rIns="0" bIns="0" anchor="t">
            <a:spAutoFit/>
          </a:bodyPr>
          <a:lstStyle/>
          <a:p>
            <a:pPr algn="just">
              <a:defRPr/>
            </a:pPr>
            <a:r>
              <a:rPr lang="en-US" b="1" dirty="0">
                <a:latin typeface="Times New Roman" panose="02020603050405020304" pitchFamily="18" charset="0"/>
                <a:cs typeface="Times New Roman" panose="02020603050405020304" pitchFamily="18" charset="0"/>
              </a:rPr>
              <a:t>Collaborative filtering Recommenders</a:t>
            </a:r>
            <a:endPar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2" name="TextBox 13"/>
          <p:cNvSpPr txBox="1"/>
          <p:nvPr/>
        </p:nvSpPr>
        <p:spPr>
          <a:xfrm>
            <a:off x="4965940" y="4877122"/>
            <a:ext cx="2376264" cy="276999"/>
          </a:xfrm>
          <a:prstGeom prst="rect">
            <a:avLst/>
          </a:prstGeom>
          <a:noFill/>
          <a:ln w="9525">
            <a:noFill/>
          </a:ln>
        </p:spPr>
        <p:txBody>
          <a:bodyPr wrap="square" lIns="0" tIns="0" rIns="0" bIns="0" anchor="t">
            <a:spAutoFit/>
          </a:bodyPr>
          <a:lstStyle/>
          <a:p>
            <a:pPr algn="just">
              <a:defRPr/>
            </a:pPr>
            <a:r>
              <a:rPr lang="en-US" b="1" dirty="0">
                <a:latin typeface="Times New Roman" panose="02020603050405020304" pitchFamily="18" charset="0"/>
                <a:cs typeface="Times New Roman" panose="02020603050405020304" pitchFamily="18" charset="0"/>
              </a:rPr>
              <a:t>Hybrid Recommenders</a:t>
            </a:r>
            <a:endParaRPr lang="en-US" altLang="zh-CN" sz="1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TextBox 14"/>
          <p:cNvSpPr txBox="1"/>
          <p:nvPr/>
        </p:nvSpPr>
        <p:spPr>
          <a:xfrm>
            <a:off x="378500" y="2937447"/>
            <a:ext cx="4045258" cy="1239185"/>
          </a:xfrm>
          <a:prstGeom prst="rect">
            <a:avLst/>
          </a:prstGeom>
          <a:noFill/>
          <a:ln w="9525">
            <a:noFill/>
          </a:ln>
        </p:spPr>
        <p:txBody>
          <a:bodyPr wrap="square" lIns="0" tIns="0" rIns="0" bIns="0" anchor="t">
            <a:spAutoFit/>
          </a:bodyPr>
          <a:lstStyle/>
          <a:p>
            <a:pPr algn="just">
              <a:lnSpc>
                <a:spcPct val="150000"/>
              </a:lnSpc>
            </a:pPr>
            <a:r>
              <a:rPr lang="vi-VN" sz="2200" dirty="0">
                <a:solidFill>
                  <a:schemeClr val="bg1"/>
                </a:solidFill>
                <a:latin typeface="Times New Roman" panose="02020603050405020304" pitchFamily="18" charset="0"/>
                <a:cs typeface="Times New Roman" panose="02020603050405020304" pitchFamily="18" charset="0"/>
              </a:rPr>
              <a:t>Đề xuất các mặt hàng tương tự dựa trên một mặt hàng cụ thể. </a:t>
            </a:r>
            <a:endParaRPr lang="en-US" sz="2200" dirty="0">
              <a:solidFill>
                <a:schemeClr val="bg1"/>
              </a:solidFill>
              <a:latin typeface="Times New Roman" panose="02020603050405020304" pitchFamily="18" charset="0"/>
              <a:cs typeface="Times New Roman" panose="02020603050405020304" pitchFamily="18" charset="0"/>
            </a:endParaRPr>
          </a:p>
          <a:p>
            <a:pPr lvl="0" algn="just">
              <a:lnSpc>
                <a:spcPct val="150000"/>
              </a:lnSpc>
            </a:pPr>
            <a:endParaRPr lang="en-US" altLang="zh-CN" sz="1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TextBox 15"/>
          <p:cNvSpPr txBox="1"/>
          <p:nvPr/>
        </p:nvSpPr>
        <p:spPr>
          <a:xfrm>
            <a:off x="8117641" y="3644808"/>
            <a:ext cx="4519231" cy="2439514"/>
          </a:xfrm>
          <a:prstGeom prst="rect">
            <a:avLst/>
          </a:prstGeom>
          <a:noFill/>
          <a:ln w="9525">
            <a:noFill/>
          </a:ln>
        </p:spPr>
        <p:txBody>
          <a:bodyPr wrap="square" lIns="0" tIns="0" rIns="0" bIns="0" anchor="t">
            <a:spAutoFit/>
          </a:bodyPr>
          <a:lstStyle/>
          <a:p>
            <a:pPr algn="just">
              <a:lnSpc>
                <a:spcPct val="150000"/>
              </a:lnSpc>
            </a:pPr>
            <a:r>
              <a:rPr lang="en-US" sz="2400" dirty="0">
                <a:solidFill>
                  <a:schemeClr val="bg1"/>
                </a:solidFill>
                <a:latin typeface="Times New Roman" panose="02020603050405020304" pitchFamily="18" charset="0"/>
                <a:cs typeface="Times New Roman" panose="02020603050405020304" pitchFamily="18" charset="0"/>
              </a:rPr>
              <a:t>C</a:t>
            </a:r>
            <a:r>
              <a:rPr lang="vi-VN" sz="2400" dirty="0">
                <a:solidFill>
                  <a:schemeClr val="bg1"/>
                </a:solidFill>
                <a:latin typeface="Times New Roman" panose="02020603050405020304" pitchFamily="18" charset="0"/>
                <a:cs typeface="Times New Roman" panose="02020603050405020304" pitchFamily="18" charset="0"/>
              </a:rPr>
              <a:t>ố gắng dự đoán “ratings” hoặc “preference” mà người dùng sẽ đưa ra một mặt hàng dựa trên xếp hạng trước đây và sở thích</a:t>
            </a:r>
            <a:endParaRPr lang="en-US" sz="2400" dirty="0">
              <a:solidFill>
                <a:schemeClr val="bg1"/>
              </a:solidFill>
              <a:latin typeface="Times New Roman" panose="02020603050405020304" pitchFamily="18" charset="0"/>
              <a:cs typeface="Times New Roman" panose="02020603050405020304" pitchFamily="18" charset="0"/>
            </a:endParaRPr>
          </a:p>
          <a:p>
            <a:pPr lvl="0" algn="just">
              <a:lnSpc>
                <a:spcPct val="150000"/>
              </a:lnSpc>
            </a:pPr>
            <a:endParaRPr lang="en-US" altLang="zh-CN" sz="1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5" name="TextBox 16"/>
          <p:cNvSpPr txBox="1"/>
          <p:nvPr/>
        </p:nvSpPr>
        <p:spPr>
          <a:xfrm>
            <a:off x="251499" y="4719661"/>
            <a:ext cx="4189273" cy="1462708"/>
          </a:xfrm>
          <a:prstGeom prst="rect">
            <a:avLst/>
          </a:prstGeom>
          <a:noFill/>
          <a:ln w="9525">
            <a:noFill/>
          </a:ln>
        </p:spPr>
        <p:txBody>
          <a:bodyPr wrap="square" lIns="0" tIns="0" rIns="0" bIns="0" anchor="t">
            <a:spAutoFit/>
          </a:bodyPr>
          <a:lstStyle/>
          <a:p>
            <a:pPr lvl="0" algn="just">
              <a:lnSpc>
                <a:spcPct val="150000"/>
              </a:lnSpc>
            </a:pPr>
            <a:r>
              <a:rPr lang="en-US" sz="2200" dirty="0">
                <a:solidFill>
                  <a:schemeClr val="bg1"/>
                </a:solidFill>
                <a:latin typeface="Times New Roman" panose="02020603050405020304" pitchFamily="18" charset="0"/>
                <a:cs typeface="Times New Roman" panose="02020603050405020304" pitchFamily="18" charset="0"/>
              </a:rPr>
              <a:t>Đ</a:t>
            </a:r>
            <a:r>
              <a:rPr lang="vi-VN" sz="2200" dirty="0">
                <a:solidFill>
                  <a:schemeClr val="bg1"/>
                </a:solidFill>
                <a:latin typeface="Times New Roman" panose="02020603050405020304" pitchFamily="18" charset="0"/>
                <a:cs typeface="Times New Roman" panose="02020603050405020304" pitchFamily="18" charset="0"/>
              </a:rPr>
              <a:t>ược sử dụng mềm dẻo khi hệ thống Collaborative Filtering không có các hành vi (ratings)</a:t>
            </a:r>
            <a:endParaRPr lang="en-US" altLang="zh-CN"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 name="TextBox 19">
            <a:extLst>
              <a:ext uri="{FF2B5EF4-FFF2-40B4-BE49-F238E27FC236}">
                <a16:creationId xmlns:a16="http://schemas.microsoft.com/office/drawing/2014/main" id="{89F01EDB-8FB8-FCBF-9F4E-5E21AB7EC188}"/>
              </a:ext>
            </a:extLst>
          </p:cNvPr>
          <p:cNvSpPr txBox="1"/>
          <p:nvPr/>
        </p:nvSpPr>
        <p:spPr>
          <a:xfrm>
            <a:off x="1047441" y="374918"/>
            <a:ext cx="10134461" cy="1508105"/>
          </a:xfrm>
          <a:prstGeom prst="rect">
            <a:avLst/>
          </a:prstGeom>
          <a:noFill/>
        </p:spPr>
        <p:txBody>
          <a:bodyPr wrap="square">
            <a:spAutoFit/>
          </a:bodyPr>
          <a:lstStyle/>
          <a:p>
            <a:pPr rtl="0">
              <a:spcBef>
                <a:spcPts val="2000"/>
              </a:spcBef>
              <a:spcAft>
                <a:spcPts val="0"/>
              </a:spcAft>
            </a:pPr>
            <a:r>
              <a:rPr lang="vi-VN" sz="2800" b="1" i="0" u="none" strike="noStrike" dirty="0">
                <a:solidFill>
                  <a:schemeClr val="bg1"/>
                </a:solidFill>
                <a:effectLst/>
                <a:latin typeface="Times New Roman" panose="02020603050405020304" pitchFamily="18" charset="0"/>
                <a:cs typeface="Times New Roman" panose="02020603050405020304" pitchFamily="18" charset="0"/>
              </a:rPr>
              <a:t>Hệ thống Recommender System có thể được chia thành 4 loại chính:</a:t>
            </a:r>
            <a:endParaRPr lang="vi-VN" sz="2800" b="1" dirty="0">
              <a:solidFill>
                <a:schemeClr val="bg1"/>
              </a:solidFill>
              <a:effectLst/>
              <a:latin typeface="Times New Roman" panose="02020603050405020304" pitchFamily="18" charset="0"/>
              <a:cs typeface="Times New Roman" panose="02020603050405020304" pitchFamily="18" charset="0"/>
            </a:endParaRPr>
          </a:p>
          <a:p>
            <a:br>
              <a:rPr lang="vi-VN"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0349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1+#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0-#ppt_w/2"/>
                                          </p:val>
                                        </p:tav>
                                        <p:tav tm="100000">
                                          <p:val>
                                            <p:strVal val="#ppt_x"/>
                                          </p:val>
                                        </p:tav>
                                      </p:tavLst>
                                    </p:anim>
                                    <p:anim calcmode="lin" valueType="num">
                                      <p:cBhvr>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right)">
                                      <p:cBhvr>
                                        <p:cTn id="35" dur="500"/>
                                        <p:tgtEl>
                                          <p:spTgt spid="13"/>
                                        </p:tgtEl>
                                      </p:cBhvr>
                                    </p:animEffect>
                                  </p:childTnLst>
                                </p:cTn>
                              </p:par>
                            </p:childTnLst>
                          </p:cTn>
                        </p:par>
                        <p:par>
                          <p:cTn id="36" fill="hold">
                            <p:stCondLst>
                              <p:cond delay="2500"/>
                            </p:stCondLst>
                            <p:childTnLst>
                              <p:par>
                                <p:cTn id="37" presetID="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ppt_x</p:attrName>
                                        </p:attrNameLst>
                                      </p:cBhvr>
                                      <p:tavLst>
                                        <p:tav tm="0">
                                          <p:val>
                                            <p:strVal val="0-#ppt_w/2"/>
                                          </p:val>
                                        </p:tav>
                                        <p:tav tm="100000">
                                          <p:val>
                                            <p:strVal val="#ppt_x"/>
                                          </p:val>
                                        </p:tav>
                                      </p:tavLst>
                                    </p:anim>
                                    <p:anim calcmode="lin" valueType="num">
                                      <p:cBhvr>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1+#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16" presetClass="entr" presetSubtype="21"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barn(inVertical)">
                                      <p:cBhvr>
                                        <p:cTn id="48" dur="500"/>
                                        <p:tgtEl>
                                          <p:spTgt spid="2"/>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40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right)">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3005" r="39932" b="42937"/>
          <a:stretch>
            <a:fillRect/>
          </a:stretch>
        </p:blipFill>
        <p:spPr>
          <a:xfrm>
            <a:off x="0" y="0"/>
            <a:ext cx="12858750" cy="7232650"/>
          </a:xfrm>
          <a:blipFill dpi="0" rotWithShape="1">
            <a:blip r:embed="rId6">
              <a:extLst>
                <a:ext uri="{28A0092B-C50C-407E-A947-70E740481C1C}">
                  <a14:useLocalDpi xmlns:a14="http://schemas.microsoft.com/office/drawing/2010/main" val="0"/>
                </a:ext>
              </a:extLst>
            </a:blip>
            <a:srcRect/>
            <a:stretch>
              <a:fillRect/>
            </a:stretch>
          </a:blipFill>
        </p:spPr>
      </p:pic>
      <p:sp>
        <p:nvSpPr>
          <p:cNvPr id="31" name="矩形-3"/>
          <p:cNvSpPr/>
          <p:nvPr>
            <p:custDataLst>
              <p:tags r:id="rId1"/>
            </p:custDataLst>
          </p:nvPr>
        </p:nvSpPr>
        <p:spPr>
          <a:xfrm>
            <a:off x="1820863" y="605528"/>
            <a:ext cx="8494633" cy="707886"/>
          </a:xfrm>
          <a:prstGeom prst="rect">
            <a:avLst/>
          </a:prstGeom>
        </p:spPr>
        <p:txBody>
          <a:bodyPr wrap="none">
            <a:spAutoFit/>
          </a:bodyPr>
          <a:lstStyle/>
          <a:p>
            <a:r>
              <a:rPr lang="en-US" sz="4000" b="1" dirty="0" err="1">
                <a:solidFill>
                  <a:schemeClr val="bg1"/>
                </a:solidFill>
                <a:latin typeface="Times New Roman" panose="02020603050405020304" pitchFamily="18" charset="0"/>
                <a:cs typeface="Times New Roman" panose="02020603050405020304" pitchFamily="18" charset="0"/>
              </a:rPr>
              <a:t>Thuật</a:t>
            </a:r>
            <a:r>
              <a:rPr lang="en-US" sz="4000" b="1" dirty="0">
                <a:solidFill>
                  <a:schemeClr val="bg1"/>
                </a:solidFill>
                <a:latin typeface="Times New Roman" panose="02020603050405020304" pitchFamily="18" charset="0"/>
                <a:cs typeface="Times New Roman" panose="02020603050405020304" pitchFamily="18" charset="0"/>
              </a:rPr>
              <a:t> </a:t>
            </a:r>
            <a:r>
              <a:rPr lang="en-US" sz="4000" b="1" dirty="0" err="1">
                <a:solidFill>
                  <a:schemeClr val="bg1"/>
                </a:solidFill>
                <a:latin typeface="Times New Roman" panose="02020603050405020304" pitchFamily="18" charset="0"/>
                <a:cs typeface="Times New Roman" panose="02020603050405020304" pitchFamily="18" charset="0"/>
              </a:rPr>
              <a:t>toán</a:t>
            </a:r>
            <a:r>
              <a:rPr lang="en-US" sz="4000" b="1" dirty="0">
                <a:solidFill>
                  <a:schemeClr val="bg1"/>
                </a:solidFill>
                <a:latin typeface="Times New Roman" panose="02020603050405020304" pitchFamily="18" charset="0"/>
                <a:cs typeface="Times New Roman" panose="02020603050405020304" pitchFamily="18" charset="0"/>
              </a:rPr>
              <a:t> Collaborative Filtering</a:t>
            </a:r>
            <a:r>
              <a:rPr lang="en-US" sz="4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32" name="矩形-2"/>
          <p:cNvSpPr/>
          <p:nvPr>
            <p:custDataLst>
              <p:tags r:id="rId2"/>
            </p:custDataLst>
          </p:nvPr>
        </p:nvSpPr>
        <p:spPr>
          <a:xfrm>
            <a:off x="290293" y="2277497"/>
            <a:ext cx="8387121" cy="2677656"/>
          </a:xfrm>
          <a:prstGeom prst="rect">
            <a:avLst/>
          </a:prstGeom>
        </p:spPr>
        <p:txBody>
          <a:bodyPr wrap="square">
            <a:spAutoFit/>
          </a:bodyPr>
          <a:lstStyle/>
          <a:p>
            <a:pPr>
              <a:buNone/>
            </a:pPr>
            <a:r>
              <a:rPr lang="vi-VN" sz="2400" dirty="0">
                <a:solidFill>
                  <a:schemeClr val="bg1"/>
                </a:solidFill>
                <a:latin typeface="Times New Roman" panose="02020603050405020304" pitchFamily="18" charset="0"/>
                <a:cs typeface="Times New Roman" panose="02020603050405020304" pitchFamily="18" charset="0"/>
              </a:rPr>
              <a:t>Collaborative Filtering là một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phương pháp gợi ý sản phẩm với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ý tưởng chính dựa trên các hành vi</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 của các users khác (collaborative)</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 cùng trên một item để suy ra mức</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 độ</a:t>
            </a:r>
            <a:r>
              <a:rPr lang="en-US" sz="2400"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quan tâm (filtering) của một </a:t>
            </a:r>
            <a:endParaRPr lang="en-US" sz="2400" dirty="0">
              <a:solidFill>
                <a:schemeClr val="bg1"/>
              </a:solidFill>
              <a:latin typeface="Times New Roman" panose="02020603050405020304" pitchFamily="18" charset="0"/>
              <a:cs typeface="Times New Roman" panose="02020603050405020304" pitchFamily="18" charset="0"/>
            </a:endParaRPr>
          </a:p>
          <a:p>
            <a:pPr>
              <a:buNone/>
            </a:pPr>
            <a:r>
              <a:rPr lang="vi-VN" sz="2400" dirty="0">
                <a:solidFill>
                  <a:schemeClr val="bg1"/>
                </a:solidFill>
                <a:latin typeface="Times New Roman" panose="02020603050405020304" pitchFamily="18" charset="0"/>
                <a:cs typeface="Times New Roman" panose="02020603050405020304" pitchFamily="18" charset="0"/>
              </a:rPr>
              <a:t>user lên sản phẩm.</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78410A-D160-98C4-D46F-0CB321F648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3143" y="1454665"/>
            <a:ext cx="7871158" cy="51701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任意多边形 1"/>
          <p:cNvSpPr/>
          <p:nvPr/>
        </p:nvSpPr>
        <p:spPr>
          <a:xfrm>
            <a:off x="6699286" y="2762245"/>
            <a:ext cx="1238545" cy="1417072"/>
          </a:xfrm>
          <a:custGeom>
            <a:avLst/>
            <a:gdLst/>
            <a:ahLst/>
            <a:cxnLst/>
            <a:rect l="l" t="t" r="r" b="b"/>
            <a:pathLst>
              <a:path w="1184474" h="1305883">
                <a:moveTo>
                  <a:pt x="1128301" y="542257"/>
                </a:moveTo>
                <a:cubicBezTo>
                  <a:pt x="1138996" y="544244"/>
                  <a:pt x="1150947" y="549813"/>
                  <a:pt x="1160623" y="559490"/>
                </a:cubicBezTo>
                <a:cubicBezTo>
                  <a:pt x="1179976" y="578842"/>
                  <a:pt x="1182899" y="607295"/>
                  <a:pt x="1173598" y="616596"/>
                </a:cubicBezTo>
                <a:cubicBezTo>
                  <a:pt x="1164297" y="625897"/>
                  <a:pt x="1124169" y="634649"/>
                  <a:pt x="1104816" y="615297"/>
                </a:cubicBezTo>
                <a:cubicBezTo>
                  <a:pt x="1085464" y="595944"/>
                  <a:pt x="1094216" y="555816"/>
                  <a:pt x="1103517" y="546515"/>
                </a:cubicBezTo>
                <a:cubicBezTo>
                  <a:pt x="1108167" y="541864"/>
                  <a:pt x="1117606" y="540270"/>
                  <a:pt x="1128301" y="542257"/>
                </a:cubicBezTo>
                <a:close/>
                <a:moveTo>
                  <a:pt x="1129951" y="407312"/>
                </a:moveTo>
                <a:cubicBezTo>
                  <a:pt x="1142445" y="408682"/>
                  <a:pt x="1156099" y="414183"/>
                  <a:pt x="1166678" y="424762"/>
                </a:cubicBezTo>
                <a:cubicBezTo>
                  <a:pt x="1187836" y="445920"/>
                  <a:pt x="1188681" y="479378"/>
                  <a:pt x="1176799" y="491260"/>
                </a:cubicBezTo>
                <a:cubicBezTo>
                  <a:pt x="1164917" y="503142"/>
                  <a:pt x="1116544" y="517212"/>
                  <a:pt x="1095386" y="496054"/>
                </a:cubicBezTo>
                <a:cubicBezTo>
                  <a:pt x="1074229" y="474896"/>
                  <a:pt x="1088298" y="426523"/>
                  <a:pt x="1100180" y="414641"/>
                </a:cubicBezTo>
                <a:cubicBezTo>
                  <a:pt x="1106121" y="408700"/>
                  <a:pt x="1117456" y="405941"/>
                  <a:pt x="1129951" y="407312"/>
                </a:cubicBezTo>
                <a:close/>
                <a:moveTo>
                  <a:pt x="1108012" y="263931"/>
                </a:moveTo>
                <a:cubicBezTo>
                  <a:pt x="1121552" y="263764"/>
                  <a:pt x="1135813" y="267978"/>
                  <a:pt x="1146016" y="278181"/>
                </a:cubicBezTo>
                <a:cubicBezTo>
                  <a:pt x="1166422" y="298587"/>
                  <a:pt x="1162872" y="335223"/>
                  <a:pt x="1148231" y="349864"/>
                </a:cubicBezTo>
                <a:cubicBezTo>
                  <a:pt x="1133590" y="364505"/>
                  <a:pt x="1078576" y="386433"/>
                  <a:pt x="1058170" y="366027"/>
                </a:cubicBezTo>
                <a:cubicBezTo>
                  <a:pt x="1037764" y="345621"/>
                  <a:pt x="1059692" y="290607"/>
                  <a:pt x="1074333" y="275966"/>
                </a:cubicBezTo>
                <a:cubicBezTo>
                  <a:pt x="1081653" y="268645"/>
                  <a:pt x="1094472" y="264097"/>
                  <a:pt x="1108012" y="263931"/>
                </a:cubicBezTo>
                <a:close/>
                <a:moveTo>
                  <a:pt x="763865" y="213531"/>
                </a:moveTo>
                <a:cubicBezTo>
                  <a:pt x="829482" y="213531"/>
                  <a:pt x="945898" y="291848"/>
                  <a:pt x="992465" y="353231"/>
                </a:cubicBezTo>
                <a:cubicBezTo>
                  <a:pt x="1039032" y="414614"/>
                  <a:pt x="1049615" y="514098"/>
                  <a:pt x="1043265" y="581831"/>
                </a:cubicBezTo>
                <a:cubicBezTo>
                  <a:pt x="1036915" y="649564"/>
                  <a:pt x="1051732" y="668614"/>
                  <a:pt x="954365" y="759631"/>
                </a:cubicBezTo>
                <a:cubicBezTo>
                  <a:pt x="856998" y="850648"/>
                  <a:pt x="535265" y="1068664"/>
                  <a:pt x="459065" y="1127931"/>
                </a:cubicBezTo>
                <a:cubicBezTo>
                  <a:pt x="382865" y="1187198"/>
                  <a:pt x="306665" y="1301498"/>
                  <a:pt x="230465" y="1305731"/>
                </a:cubicBezTo>
                <a:cubicBezTo>
                  <a:pt x="154265" y="1309964"/>
                  <a:pt x="12448" y="1225298"/>
                  <a:pt x="1865" y="1153331"/>
                </a:cubicBezTo>
                <a:cubicBezTo>
                  <a:pt x="-8718" y="1081364"/>
                  <a:pt x="23032" y="945898"/>
                  <a:pt x="166965" y="873931"/>
                </a:cubicBezTo>
                <a:cubicBezTo>
                  <a:pt x="310898" y="801964"/>
                  <a:pt x="355348" y="846414"/>
                  <a:pt x="420965" y="823131"/>
                </a:cubicBezTo>
                <a:cubicBezTo>
                  <a:pt x="486582" y="799848"/>
                  <a:pt x="516215" y="774448"/>
                  <a:pt x="560665" y="734231"/>
                </a:cubicBezTo>
                <a:cubicBezTo>
                  <a:pt x="605115" y="694014"/>
                  <a:pt x="681315" y="645331"/>
                  <a:pt x="687665" y="581831"/>
                </a:cubicBezTo>
                <a:cubicBezTo>
                  <a:pt x="694015" y="518331"/>
                  <a:pt x="586065" y="414614"/>
                  <a:pt x="598765" y="353231"/>
                </a:cubicBezTo>
                <a:cubicBezTo>
                  <a:pt x="611465" y="291848"/>
                  <a:pt x="698248" y="213531"/>
                  <a:pt x="763865" y="213531"/>
                </a:cubicBezTo>
                <a:close/>
                <a:moveTo>
                  <a:pt x="1036431" y="129524"/>
                </a:moveTo>
                <a:cubicBezTo>
                  <a:pt x="1050986" y="129983"/>
                  <a:pt x="1066523" y="135189"/>
                  <a:pt x="1077979" y="146644"/>
                </a:cubicBezTo>
                <a:cubicBezTo>
                  <a:pt x="1100890" y="169556"/>
                  <a:pt x="1098800" y="208793"/>
                  <a:pt x="1083743" y="223851"/>
                </a:cubicBezTo>
                <a:cubicBezTo>
                  <a:pt x="1068686" y="238908"/>
                  <a:pt x="1010548" y="259898"/>
                  <a:pt x="987637" y="236987"/>
                </a:cubicBezTo>
                <a:cubicBezTo>
                  <a:pt x="964725" y="214075"/>
                  <a:pt x="985716" y="155938"/>
                  <a:pt x="1000773" y="140880"/>
                </a:cubicBezTo>
                <a:cubicBezTo>
                  <a:pt x="1008302" y="133352"/>
                  <a:pt x="1021875" y="129065"/>
                  <a:pt x="1036431" y="129524"/>
                </a:cubicBezTo>
                <a:close/>
                <a:moveTo>
                  <a:pt x="887345" y="66"/>
                </a:moveTo>
                <a:cubicBezTo>
                  <a:pt x="908214" y="841"/>
                  <a:pt x="930527" y="8428"/>
                  <a:pt x="947041" y="24941"/>
                </a:cubicBezTo>
                <a:cubicBezTo>
                  <a:pt x="980068" y="57968"/>
                  <a:pt x="977387" y="114196"/>
                  <a:pt x="955924" y="135659"/>
                </a:cubicBezTo>
                <a:cubicBezTo>
                  <a:pt x="934461" y="157122"/>
                  <a:pt x="851292" y="186743"/>
                  <a:pt x="818265" y="153717"/>
                </a:cubicBezTo>
                <a:cubicBezTo>
                  <a:pt x="785239" y="120690"/>
                  <a:pt x="814860" y="37521"/>
                  <a:pt x="836323" y="16058"/>
                </a:cubicBezTo>
                <a:cubicBezTo>
                  <a:pt x="847054" y="5326"/>
                  <a:pt x="866477" y="-710"/>
                  <a:pt x="887345" y="66"/>
                </a:cubicBezTo>
                <a:close/>
              </a:path>
            </a:pathLst>
          </a:custGeom>
          <a:solidFill>
            <a:schemeClr val="accent2"/>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矩形 21"/>
          <p:cNvSpPr/>
          <p:nvPr/>
        </p:nvSpPr>
        <p:spPr>
          <a:xfrm>
            <a:off x="4614962" y="3775397"/>
            <a:ext cx="1417073" cy="1236312"/>
          </a:xfrm>
          <a:custGeom>
            <a:avLst/>
            <a:gdLst/>
            <a:ahLst/>
            <a:cxnLst/>
            <a:rect l="l" t="t" r="r" b="b"/>
            <a:pathLst>
              <a:path w="1008063" h="879475">
                <a:moveTo>
                  <a:pt x="942729" y="157825"/>
                </a:moveTo>
                <a:cubicBezTo>
                  <a:pt x="958838" y="158400"/>
                  <a:pt x="976062" y="164033"/>
                  <a:pt x="988810" y="176295"/>
                </a:cubicBezTo>
                <a:cubicBezTo>
                  <a:pt x="1001557" y="188557"/>
                  <a:pt x="1007414" y="205124"/>
                  <a:pt x="1008012" y="220619"/>
                </a:cubicBezTo>
                <a:cubicBezTo>
                  <a:pt x="1008611" y="236114"/>
                  <a:pt x="1003952" y="250535"/>
                  <a:pt x="995667" y="258503"/>
                </a:cubicBezTo>
                <a:cubicBezTo>
                  <a:pt x="979099" y="274440"/>
                  <a:pt x="914897" y="296433"/>
                  <a:pt x="889403" y="271911"/>
                </a:cubicBezTo>
                <a:cubicBezTo>
                  <a:pt x="863909" y="247389"/>
                  <a:pt x="886774" y="185636"/>
                  <a:pt x="903342" y="169699"/>
                </a:cubicBezTo>
                <a:cubicBezTo>
                  <a:pt x="911626" y="161731"/>
                  <a:pt x="926620" y="157249"/>
                  <a:pt x="942729" y="157825"/>
                </a:cubicBezTo>
                <a:close/>
                <a:moveTo>
                  <a:pt x="601892" y="103890"/>
                </a:moveTo>
                <a:cubicBezTo>
                  <a:pt x="647770" y="105732"/>
                  <a:pt x="699852" y="116635"/>
                  <a:pt x="735390" y="142567"/>
                </a:cubicBezTo>
                <a:cubicBezTo>
                  <a:pt x="782774" y="177144"/>
                  <a:pt x="843230" y="263583"/>
                  <a:pt x="843230" y="312303"/>
                </a:cubicBezTo>
                <a:cubicBezTo>
                  <a:pt x="843230" y="361024"/>
                  <a:pt x="782774" y="425461"/>
                  <a:pt x="735390" y="434891"/>
                </a:cubicBezTo>
                <a:cubicBezTo>
                  <a:pt x="688006" y="444320"/>
                  <a:pt x="607943" y="364167"/>
                  <a:pt x="558924" y="368882"/>
                </a:cubicBezTo>
                <a:cubicBezTo>
                  <a:pt x="509906" y="373597"/>
                  <a:pt x="472326" y="430176"/>
                  <a:pt x="441281" y="463180"/>
                </a:cubicBezTo>
                <a:cubicBezTo>
                  <a:pt x="410236" y="496184"/>
                  <a:pt x="390628" y="518187"/>
                  <a:pt x="372655" y="566908"/>
                </a:cubicBezTo>
                <a:cubicBezTo>
                  <a:pt x="354682" y="615628"/>
                  <a:pt x="388995" y="648633"/>
                  <a:pt x="333441" y="755503"/>
                </a:cubicBezTo>
                <a:cubicBezTo>
                  <a:pt x="277887" y="862374"/>
                  <a:pt x="173315" y="885948"/>
                  <a:pt x="117761" y="878090"/>
                </a:cubicBezTo>
                <a:cubicBezTo>
                  <a:pt x="62207" y="870233"/>
                  <a:pt x="-3150" y="764933"/>
                  <a:pt x="117" y="708354"/>
                </a:cubicBezTo>
                <a:cubicBezTo>
                  <a:pt x="3385" y="651776"/>
                  <a:pt x="91618" y="595197"/>
                  <a:pt x="137368" y="538618"/>
                </a:cubicBezTo>
                <a:cubicBezTo>
                  <a:pt x="183119" y="482040"/>
                  <a:pt x="351414" y="243152"/>
                  <a:pt x="421673" y="170857"/>
                </a:cubicBezTo>
                <a:cubicBezTo>
                  <a:pt x="491933" y="98562"/>
                  <a:pt x="506639" y="109563"/>
                  <a:pt x="558924" y="104848"/>
                </a:cubicBezTo>
                <a:cubicBezTo>
                  <a:pt x="571996" y="103669"/>
                  <a:pt x="586599" y="103277"/>
                  <a:pt x="601892" y="103890"/>
                </a:cubicBezTo>
                <a:close/>
                <a:moveTo>
                  <a:pt x="862789" y="66361"/>
                </a:moveTo>
                <a:cubicBezTo>
                  <a:pt x="874025" y="66702"/>
                  <a:pt x="886019" y="70567"/>
                  <a:pt x="894863" y="79073"/>
                </a:cubicBezTo>
                <a:cubicBezTo>
                  <a:pt x="903705" y="87579"/>
                  <a:pt x="907724" y="99115"/>
                  <a:pt x="908078" y="109923"/>
                </a:cubicBezTo>
                <a:cubicBezTo>
                  <a:pt x="908432" y="120730"/>
                  <a:pt x="905123" y="130808"/>
                  <a:pt x="899312" y="136399"/>
                </a:cubicBezTo>
                <a:cubicBezTo>
                  <a:pt x="887688" y="147579"/>
                  <a:pt x="842810" y="163164"/>
                  <a:pt x="825123" y="146152"/>
                </a:cubicBezTo>
                <a:cubicBezTo>
                  <a:pt x="807437" y="129141"/>
                  <a:pt x="823640" y="85973"/>
                  <a:pt x="835263" y="74793"/>
                </a:cubicBezTo>
                <a:cubicBezTo>
                  <a:pt x="841075" y="69203"/>
                  <a:pt x="851553" y="66020"/>
                  <a:pt x="862789" y="66361"/>
                </a:cubicBezTo>
                <a:close/>
                <a:moveTo>
                  <a:pt x="763988" y="17975"/>
                </a:moveTo>
                <a:cubicBezTo>
                  <a:pt x="774439" y="17851"/>
                  <a:pt x="785448" y="20979"/>
                  <a:pt x="793324" y="28555"/>
                </a:cubicBezTo>
                <a:cubicBezTo>
                  <a:pt x="801200" y="36131"/>
                  <a:pt x="804453" y="46720"/>
                  <a:pt x="804324" y="56773"/>
                </a:cubicBezTo>
                <a:cubicBezTo>
                  <a:pt x="804196" y="66827"/>
                  <a:pt x="800685" y="76345"/>
                  <a:pt x="795034" y="81780"/>
                </a:cubicBezTo>
                <a:cubicBezTo>
                  <a:pt x="783732" y="92651"/>
                  <a:pt x="741264" y="108933"/>
                  <a:pt x="725512" y="93781"/>
                </a:cubicBezTo>
                <a:cubicBezTo>
                  <a:pt x="709760" y="78630"/>
                  <a:pt x="726687" y="37782"/>
                  <a:pt x="737989" y="26911"/>
                </a:cubicBezTo>
                <a:cubicBezTo>
                  <a:pt x="743640" y="21475"/>
                  <a:pt x="753536" y="18098"/>
                  <a:pt x="763988" y="17975"/>
                </a:cubicBezTo>
                <a:close/>
                <a:moveTo>
                  <a:pt x="551219" y="4914"/>
                </a:moveTo>
                <a:cubicBezTo>
                  <a:pt x="559475" y="6390"/>
                  <a:pt x="568701" y="10525"/>
                  <a:pt x="576170" y="17710"/>
                </a:cubicBezTo>
                <a:cubicBezTo>
                  <a:pt x="583640" y="24894"/>
                  <a:pt x="587939" y="33768"/>
                  <a:pt x="589473" y="41709"/>
                </a:cubicBezTo>
                <a:cubicBezTo>
                  <a:pt x="591007" y="49650"/>
                  <a:pt x="589776" y="56658"/>
                  <a:pt x="586186" y="60111"/>
                </a:cubicBezTo>
                <a:cubicBezTo>
                  <a:pt x="579006" y="67017"/>
                  <a:pt x="548030" y="73515"/>
                  <a:pt x="533091" y="59146"/>
                </a:cubicBezTo>
                <a:cubicBezTo>
                  <a:pt x="518152" y="44777"/>
                  <a:pt x="524908" y="14982"/>
                  <a:pt x="532088" y="8076"/>
                </a:cubicBezTo>
                <a:cubicBezTo>
                  <a:pt x="535678" y="4623"/>
                  <a:pt x="542964" y="3439"/>
                  <a:pt x="551219" y="4914"/>
                </a:cubicBezTo>
                <a:close/>
                <a:moveTo>
                  <a:pt x="651821" y="257"/>
                </a:moveTo>
                <a:cubicBezTo>
                  <a:pt x="661466" y="1274"/>
                  <a:pt x="672006" y="5359"/>
                  <a:pt x="680172" y="13214"/>
                </a:cubicBezTo>
                <a:cubicBezTo>
                  <a:pt x="688339" y="21069"/>
                  <a:pt x="692585" y="31207"/>
                  <a:pt x="693643" y="40484"/>
                </a:cubicBezTo>
                <a:cubicBezTo>
                  <a:pt x="694701" y="49761"/>
                  <a:pt x="692571" y="58178"/>
                  <a:pt x="687985" y="62589"/>
                </a:cubicBezTo>
                <a:cubicBezTo>
                  <a:pt x="678813" y="71411"/>
                  <a:pt x="641472" y="81857"/>
                  <a:pt x="625139" y="66148"/>
                </a:cubicBezTo>
                <a:cubicBezTo>
                  <a:pt x="608806" y="50438"/>
                  <a:pt x="619668" y="14521"/>
                  <a:pt x="628840" y="5699"/>
                </a:cubicBezTo>
                <a:cubicBezTo>
                  <a:pt x="633426" y="1288"/>
                  <a:pt x="642176" y="-761"/>
                  <a:pt x="651821" y="257"/>
                </a:cubicBezTo>
                <a:close/>
              </a:path>
            </a:pathLst>
          </a:custGeom>
          <a:solidFill>
            <a:schemeClr val="accent1"/>
          </a:soli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fontAlgn="auto">
              <a:lnSpc>
                <a:spcPct val="120000"/>
              </a:lnSpc>
              <a:spcBef>
                <a:spcPts val="0"/>
              </a:spcBef>
              <a:spcAft>
                <a:spcPts val="0"/>
              </a:spcAft>
              <a:defRPr/>
            </a:pPr>
            <a:endParaRPr lang="zh-CN" altLang="en-US" sz="1685" ker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334986" name="直接连接符 11"/>
          <p:cNvCxnSpPr>
            <a:cxnSpLocks noChangeShapeType="1"/>
          </p:cNvCxnSpPr>
          <p:nvPr/>
        </p:nvCxnSpPr>
        <p:spPr bwMode="auto">
          <a:xfrm>
            <a:off x="2345414" y="4203866"/>
            <a:ext cx="3188971"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334987" name="直接连接符 12"/>
          <p:cNvCxnSpPr>
            <a:cxnSpLocks noChangeShapeType="1"/>
          </p:cNvCxnSpPr>
          <p:nvPr/>
        </p:nvCxnSpPr>
        <p:spPr bwMode="auto">
          <a:xfrm>
            <a:off x="7636563" y="3418339"/>
            <a:ext cx="3191203" cy="0"/>
          </a:xfrm>
          <a:prstGeom prst="line">
            <a:avLst/>
          </a:prstGeom>
          <a:noFill/>
          <a:ln w="952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16" name="文本框 15"/>
          <p:cNvSpPr txBox="1">
            <a:spLocks noChangeArrowheads="1"/>
          </p:cNvSpPr>
          <p:nvPr/>
        </p:nvSpPr>
        <p:spPr bwMode="auto">
          <a:xfrm>
            <a:off x="308695" y="4249549"/>
            <a:ext cx="42174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1282700">
              <a:spcBef>
                <a:spcPct val="20000"/>
              </a:spcBef>
              <a:defRPr/>
            </a:pPr>
            <a:r>
              <a:rPr lang="en-US" sz="2200" dirty="0" err="1">
                <a:solidFill>
                  <a:schemeClr val="bg1"/>
                </a:solidFill>
                <a:latin typeface="Times New Roman" panose="02020603050405020304" pitchFamily="18" charset="0"/>
                <a:cs typeface="Times New Roman" panose="02020603050405020304" pitchFamily="18" charset="0"/>
              </a:rPr>
              <a:t>xác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định</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mức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quan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của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mỗi</a:t>
            </a:r>
            <a:r>
              <a:rPr lang="en-US" sz="2200" dirty="0">
                <a:solidFill>
                  <a:schemeClr val="bg1"/>
                </a:solidFill>
                <a:latin typeface="Times New Roman" panose="02020603050405020304" pitchFamily="18" charset="0"/>
                <a:cs typeface="Times New Roman" panose="02020603050405020304" pitchFamily="18" charset="0"/>
              </a:rPr>
              <a:t> user </a:t>
            </a:r>
            <a:r>
              <a:rPr lang="en-US" sz="2200" dirty="0" err="1">
                <a:solidFill>
                  <a:schemeClr val="bg1"/>
                </a:solidFill>
                <a:latin typeface="Times New Roman" panose="02020603050405020304" pitchFamily="18" charset="0"/>
                <a:cs typeface="Times New Roman" panose="02020603050405020304" pitchFamily="18" charset="0"/>
              </a:rPr>
              <a:t>tới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một</a:t>
            </a:r>
            <a:r>
              <a:rPr lang="en-US" sz="2200" dirty="0">
                <a:solidFill>
                  <a:schemeClr val="bg1"/>
                </a:solidFill>
                <a:latin typeface="Times New Roman" panose="02020603050405020304" pitchFamily="18" charset="0"/>
                <a:cs typeface="Times New Roman" panose="02020603050405020304" pitchFamily="18" charset="0"/>
              </a:rPr>
              <a:t> item </a:t>
            </a:r>
            <a:r>
              <a:rPr lang="en-US" sz="2200" dirty="0" err="1">
                <a:solidFill>
                  <a:schemeClr val="bg1"/>
                </a:solidFill>
                <a:latin typeface="Times New Roman" panose="02020603050405020304" pitchFamily="18" charset="0"/>
                <a:cs typeface="Times New Roman" panose="02020603050405020304" pitchFamily="18" charset="0"/>
              </a:rPr>
              <a:t>dựa</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trên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mức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quan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của</a:t>
            </a:r>
            <a:r>
              <a:rPr lang="en-US" sz="2200" dirty="0">
                <a:solidFill>
                  <a:schemeClr val="bg1"/>
                </a:solidFill>
                <a:latin typeface="Times New Roman" panose="02020603050405020304" pitchFamily="18" charset="0"/>
                <a:cs typeface="Times New Roman" panose="02020603050405020304" pitchFamily="18" charset="0"/>
              </a:rPr>
              <a:t> users </a:t>
            </a:r>
            <a:r>
              <a:rPr lang="en-US" sz="2200" dirty="0" err="1">
                <a:solidFill>
                  <a:schemeClr val="bg1"/>
                </a:solidFill>
                <a:latin typeface="Times New Roman" panose="02020603050405020304" pitchFamily="18" charset="0"/>
                <a:cs typeface="Times New Roman" panose="02020603050405020304" pitchFamily="18" charset="0"/>
              </a:rPr>
              <a:t>gần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giống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nhau</a:t>
            </a:r>
            <a:r>
              <a:rPr lang="en-US" sz="2200" dirty="0">
                <a:solidFill>
                  <a:schemeClr val="bg1"/>
                </a:solidFill>
                <a:latin typeface="Times New Roman" panose="02020603050405020304" pitchFamily="18" charset="0"/>
                <a:cs typeface="Times New Roman" panose="02020603050405020304" pitchFamily="18" charset="0"/>
              </a:rPr>
              <a:t> (similar users) </a:t>
            </a:r>
            <a:r>
              <a:rPr lang="en-US" sz="2200" dirty="0" err="1">
                <a:solidFill>
                  <a:schemeClr val="bg1"/>
                </a:solidFill>
                <a:latin typeface="Times New Roman" panose="02020603050405020304" pitchFamily="18" charset="0"/>
                <a:cs typeface="Times New Roman" panose="02020603050405020304" pitchFamily="18" charset="0"/>
              </a:rPr>
              <a:t>tới</a:t>
            </a:r>
            <a:r>
              <a:rPr lang="en-US" sz="2200" dirty="0">
                <a:solidFill>
                  <a:schemeClr val="bg1"/>
                </a:solidFill>
                <a:latin typeface="Times New Roman" panose="02020603050405020304" pitchFamily="18" charset="0"/>
                <a:cs typeface="Times New Roman" panose="02020603050405020304" pitchFamily="18" charset="0"/>
              </a:rPr>
              <a:t> item </a:t>
            </a:r>
            <a:r>
              <a:rPr lang="en-US" sz="2200" dirty="0" err="1">
                <a:solidFill>
                  <a:schemeClr val="bg1"/>
                </a:solidFill>
                <a:latin typeface="Times New Roman" panose="02020603050405020304" pitchFamily="18" charset="0"/>
                <a:cs typeface="Times New Roman" panose="02020603050405020304" pitchFamily="18" charset="0"/>
              </a:rPr>
              <a:t>đó</a:t>
            </a:r>
            <a:endParaRPr lang="en-US" altLang="zh-CN"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7" name="文本框 16"/>
          <p:cNvSpPr txBox="1"/>
          <p:nvPr/>
        </p:nvSpPr>
        <p:spPr>
          <a:xfrm>
            <a:off x="75866" y="3742201"/>
            <a:ext cx="4956722" cy="461665"/>
          </a:xfrm>
          <a:prstGeom prst="rect">
            <a:avLst/>
          </a:prstGeom>
          <a:noFill/>
        </p:spPr>
        <p:txBody>
          <a:bodyPr wrap="square">
            <a:spAutoFit/>
          </a:bodyPr>
          <a:lstStyle/>
          <a:p>
            <a:pPr algn="r" fontAlgn="auto">
              <a:spcBef>
                <a:spcPts val="0"/>
              </a:spcBef>
              <a:spcAft>
                <a:spcPts val="0"/>
              </a:spcAft>
              <a:defRPr/>
            </a:pPr>
            <a:r>
              <a:rPr lang="en-US" sz="2400" b="1" dirty="0">
                <a:solidFill>
                  <a:schemeClr val="bg1"/>
                </a:solidFill>
                <a:latin typeface="Times New Roman" panose="02020603050405020304" pitchFamily="18" charset="0"/>
                <a:cs typeface="Times New Roman" panose="02020603050405020304" pitchFamily="18" charset="0"/>
              </a:rPr>
              <a:t>User-user collaborative filtering</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6" name="文本框 35"/>
          <p:cNvSpPr txBox="1">
            <a:spLocks noChangeArrowheads="1"/>
          </p:cNvSpPr>
          <p:nvPr/>
        </p:nvSpPr>
        <p:spPr bwMode="auto">
          <a:xfrm>
            <a:off x="8013551" y="3472309"/>
            <a:ext cx="3723541" cy="130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82700">
              <a:spcBef>
                <a:spcPct val="20000"/>
              </a:spcBef>
              <a:defRPr/>
            </a:pPr>
            <a:r>
              <a:rPr lang="en-US" sz="2200" dirty="0" err="1">
                <a:solidFill>
                  <a:schemeClr val="bg1"/>
                </a:solidFill>
                <a:latin typeface="Times New Roman" panose="02020603050405020304" pitchFamily="18" charset="0"/>
                <a:cs typeface="Times New Roman" panose="02020603050405020304" pitchFamily="18" charset="0"/>
              </a:rPr>
              <a:t>hệ</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thống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gợi</a:t>
            </a:r>
            <a:r>
              <a:rPr lang="en-US" sz="2200" dirty="0">
                <a:solidFill>
                  <a:schemeClr val="bg1"/>
                </a:solidFill>
                <a:latin typeface="Times New Roman" panose="02020603050405020304" pitchFamily="18" charset="0"/>
                <a:cs typeface="Times New Roman" panose="02020603050405020304" pitchFamily="18" charset="0"/>
              </a:rPr>
              <a:t> ý </a:t>
            </a:r>
            <a:r>
              <a:rPr lang="en-US" sz="2200" dirty="0" err="1">
                <a:solidFill>
                  <a:schemeClr val="bg1"/>
                </a:solidFill>
                <a:latin typeface="Times New Roman" panose="02020603050405020304" pitchFamily="18" charset="0"/>
                <a:cs typeface="Times New Roman" panose="02020603050405020304" pitchFamily="18" charset="0"/>
              </a:rPr>
              <a:t>những</a:t>
            </a:r>
            <a:r>
              <a:rPr lang="en-US" sz="2200" dirty="0">
                <a:solidFill>
                  <a:schemeClr val="bg1"/>
                </a:solidFill>
                <a:latin typeface="Times New Roman" panose="02020603050405020304" pitchFamily="18" charset="0"/>
                <a:cs typeface="Times New Roman" panose="02020603050405020304" pitchFamily="18" charset="0"/>
              </a:rPr>
              <a:t> items </a:t>
            </a:r>
            <a:r>
              <a:rPr lang="en-US" sz="2200" dirty="0" err="1">
                <a:solidFill>
                  <a:schemeClr val="bg1"/>
                </a:solidFill>
                <a:latin typeface="Times New Roman" panose="02020603050405020304" pitchFamily="18" charset="0"/>
                <a:cs typeface="Times New Roman" panose="02020603050405020304" pitchFamily="18" charset="0"/>
              </a:rPr>
              <a:t>gần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giống</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với</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những</a:t>
            </a:r>
            <a:r>
              <a:rPr lang="en-US" sz="2200" dirty="0">
                <a:solidFill>
                  <a:schemeClr val="bg1"/>
                </a:solidFill>
                <a:latin typeface="Times New Roman" panose="02020603050405020304" pitchFamily="18" charset="0"/>
                <a:cs typeface="Times New Roman" panose="02020603050405020304" pitchFamily="18" charset="0"/>
              </a:rPr>
              <a:t> items </a:t>
            </a:r>
            <a:r>
              <a:rPr lang="en-US" sz="2200" dirty="0" err="1">
                <a:solidFill>
                  <a:schemeClr val="bg1"/>
                </a:solidFill>
                <a:latin typeface="Times New Roman" panose="02020603050405020304" pitchFamily="18" charset="0"/>
                <a:cs typeface="Times New Roman" panose="02020603050405020304" pitchFamily="18" charset="0"/>
              </a:rPr>
              <a:t>mà</a:t>
            </a:r>
            <a:r>
              <a:rPr lang="en-US" sz="2200" dirty="0">
                <a:solidFill>
                  <a:schemeClr val="bg1"/>
                </a:solidFill>
                <a:latin typeface="Times New Roman" panose="02020603050405020304" pitchFamily="18" charset="0"/>
                <a:cs typeface="Times New Roman" panose="02020603050405020304" pitchFamily="18" charset="0"/>
              </a:rPr>
              <a:t> user </a:t>
            </a:r>
            <a:r>
              <a:rPr lang="en-US" sz="2200" dirty="0" err="1">
                <a:solidFill>
                  <a:schemeClr val="bg1"/>
                </a:solidFill>
                <a:latin typeface="Times New Roman" panose="02020603050405020304" pitchFamily="18" charset="0"/>
                <a:cs typeface="Times New Roman" panose="02020603050405020304" pitchFamily="18" charset="0"/>
              </a:rPr>
              <a:t>có</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mức</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độ</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quan</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tâm</a:t>
            </a:r>
            <a:r>
              <a:rPr lang="en-US" sz="2200" dirty="0">
                <a:solidFill>
                  <a:schemeClr val="bg1"/>
                </a:solidFill>
                <a:latin typeface="Times New Roman" panose="02020603050405020304" pitchFamily="18" charset="0"/>
                <a:cs typeface="Times New Roman" panose="02020603050405020304" pitchFamily="18" charset="0"/>
              </a:rPr>
              <a:t> </a:t>
            </a:r>
            <a:r>
              <a:rPr lang="en-US" sz="2200" dirty="0" err="1">
                <a:solidFill>
                  <a:schemeClr val="bg1"/>
                </a:solidFill>
                <a:latin typeface="Times New Roman" panose="02020603050405020304" pitchFamily="18" charset="0"/>
                <a:cs typeface="Times New Roman" panose="02020603050405020304" pitchFamily="18" charset="0"/>
              </a:rPr>
              <a:t>cao</a:t>
            </a:r>
            <a:r>
              <a:rPr lang="en-US" sz="2200" dirty="0">
                <a:solidFill>
                  <a:schemeClr val="bg1"/>
                </a:solidFill>
                <a:latin typeface="Times New Roman" panose="02020603050405020304" pitchFamily="18" charset="0"/>
                <a:cs typeface="Times New Roman" panose="02020603050405020304" pitchFamily="18" charset="0"/>
              </a:rPr>
              <a:t>.</a:t>
            </a:r>
          </a:p>
          <a:p>
            <a:pPr defTabSz="1282700">
              <a:spcBef>
                <a:spcPct val="20000"/>
              </a:spcBef>
              <a:defRPr/>
            </a:pPr>
            <a:endParaRPr lang="en-US" altLang="zh-CN" sz="105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文本框 36"/>
          <p:cNvSpPr txBox="1"/>
          <p:nvPr/>
        </p:nvSpPr>
        <p:spPr>
          <a:xfrm>
            <a:off x="8256218" y="2959357"/>
            <a:ext cx="3033695" cy="461665"/>
          </a:xfrm>
          <a:prstGeom prst="rect">
            <a:avLst/>
          </a:prstGeom>
          <a:noFill/>
        </p:spPr>
        <p:txBody>
          <a:bodyPr>
            <a:spAutoFit/>
          </a:bodyPr>
          <a:lstStyle/>
          <a:p>
            <a:pPr fontAlgn="auto">
              <a:spcBef>
                <a:spcPts val="0"/>
              </a:spcBef>
              <a:spcAft>
                <a:spcPts val="0"/>
              </a:spcAft>
              <a:defRPr/>
            </a:pPr>
            <a:r>
              <a:rPr lang="en-US" sz="2400" b="1" dirty="0">
                <a:solidFill>
                  <a:schemeClr val="bg1"/>
                </a:solidFill>
                <a:latin typeface="Times New Roman" panose="02020603050405020304" pitchFamily="18" charset="0"/>
                <a:cs typeface="Times New Roman" panose="02020603050405020304" pitchFamily="18" charset="0"/>
              </a:rPr>
              <a:t> item similarities.</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5" name="TextBox 4">
            <a:extLst>
              <a:ext uri="{FF2B5EF4-FFF2-40B4-BE49-F238E27FC236}">
                <a16:creationId xmlns:a16="http://schemas.microsoft.com/office/drawing/2014/main" id="{9A91D031-2A23-F26B-552F-1871B5D142DE}"/>
              </a:ext>
            </a:extLst>
          </p:cNvPr>
          <p:cNvSpPr txBox="1"/>
          <p:nvPr/>
        </p:nvSpPr>
        <p:spPr>
          <a:xfrm>
            <a:off x="2844961" y="880021"/>
            <a:ext cx="7986635" cy="584775"/>
          </a:xfrm>
          <a:prstGeom prst="rect">
            <a:avLst/>
          </a:prstGeom>
          <a:noFill/>
        </p:spPr>
        <p:txBody>
          <a:bodyPr wrap="square">
            <a:spAutoFit/>
          </a:bodyPr>
          <a:lstStyle/>
          <a:p>
            <a:r>
              <a:rPr lang="vi-VN" sz="3200" b="1" i="0" u="none" strike="noStrike" dirty="0">
                <a:solidFill>
                  <a:schemeClr val="bg1"/>
                </a:solidFill>
                <a:effectLst/>
                <a:latin typeface="Times New Roman" panose="02020603050405020304" pitchFamily="18" charset="0"/>
                <a:cs typeface="Times New Roman" panose="02020603050405020304" pitchFamily="18" charset="0"/>
              </a:rPr>
              <a:t>Có 2 hướng tiếp cận Collaborative Filtering:</a:t>
            </a:r>
            <a:endParaRPr lang="en-US" sz="32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34986"/>
                                        </p:tgtEl>
                                        <p:attrNameLst>
                                          <p:attrName>style.visibility</p:attrName>
                                        </p:attrNameLst>
                                      </p:cBhvr>
                                      <p:to>
                                        <p:strVal val="visible"/>
                                      </p:to>
                                    </p:set>
                                    <p:animEffect transition="in" filter="wipe(right)">
                                      <p:cBhvr>
                                        <p:cTn id="11" dur="500"/>
                                        <p:tgtEl>
                                          <p:spTgt spid="33498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strVal val="#ppt_x"/>
                                          </p:val>
                                        </p:tav>
                                        <p:tav tm="100000">
                                          <p:val>
                                            <p:strVal val="#ppt_x"/>
                                          </p:val>
                                        </p:tav>
                                      </p:tavLst>
                                    </p:anim>
                                    <p:anim calcmode="lin" valueType="num">
                                      <p:cBhvr>
                                        <p:cTn id="21" dur="5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34987"/>
                                        </p:tgtEl>
                                        <p:attrNameLst>
                                          <p:attrName>style.visibility</p:attrName>
                                        </p:attrNameLst>
                                      </p:cBhvr>
                                      <p:to>
                                        <p:strVal val="visible"/>
                                      </p:to>
                                    </p:set>
                                    <p:animEffect transition="in" filter="wipe(left)">
                                      <p:cBhvr>
                                        <p:cTn id="29" dur="500"/>
                                        <p:tgtEl>
                                          <p:spTgt spid="334987"/>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42"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anim calcmode="lin" valueType="num">
                                      <p:cBhvr>
                                        <p:cTn id="38" dur="500" fill="hold"/>
                                        <p:tgtEl>
                                          <p:spTgt spid="36"/>
                                        </p:tgtEl>
                                        <p:attrNameLst>
                                          <p:attrName>ppt_x</p:attrName>
                                        </p:attrNameLst>
                                      </p:cBhvr>
                                      <p:tavLst>
                                        <p:tav tm="0">
                                          <p:val>
                                            <p:strVal val="#ppt_x"/>
                                          </p:val>
                                        </p:tav>
                                        <p:tav tm="100000">
                                          <p:val>
                                            <p:strVal val="#ppt_x"/>
                                          </p:val>
                                        </p:tav>
                                      </p:tavLst>
                                    </p:anim>
                                    <p:anim calcmode="lin" valueType="num">
                                      <p:cBhvr>
                                        <p:cTn id="39"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6" grpId="0"/>
      <p:bldP spid="17"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0"/>
          <p:cNvGrpSpPr/>
          <p:nvPr/>
        </p:nvGrpSpPr>
        <p:grpSpPr>
          <a:xfrm>
            <a:off x="11593468" y="1566644"/>
            <a:ext cx="529862" cy="5086252"/>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61"/>
          <p:cNvGrpSpPr/>
          <p:nvPr/>
        </p:nvGrpSpPr>
        <p:grpSpPr>
          <a:xfrm>
            <a:off x="735421" y="1566644"/>
            <a:ext cx="529862" cy="5086252"/>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1" fmla="*/ 0 w 1102903"/>
                <a:gd name="connsiteY0-2" fmla="*/ 500190 h 500190"/>
                <a:gd name="connsiteX1-3" fmla="*/ 1102903 w 1102903"/>
                <a:gd name="connsiteY1-4" fmla="*/ 0 h 500190"/>
                <a:gd name="connsiteX2-5" fmla="*/ 693325 w 1102903"/>
                <a:gd name="connsiteY2-6" fmla="*/ 500190 h 500190"/>
                <a:gd name="connsiteX3-7" fmla="*/ 0 w 1102903"/>
                <a:gd name="connsiteY3-8" fmla="*/ 500190 h 500190"/>
                <a:gd name="connsiteX0-9" fmla="*/ 0 w 1102903"/>
                <a:gd name="connsiteY0-10" fmla="*/ 500190 h 502571"/>
                <a:gd name="connsiteX1-11" fmla="*/ 1102903 w 1102903"/>
                <a:gd name="connsiteY1-12" fmla="*/ 0 h 502571"/>
                <a:gd name="connsiteX2-13" fmla="*/ 729047 w 1102903"/>
                <a:gd name="connsiteY2-14" fmla="*/ 502571 h 502571"/>
                <a:gd name="connsiteX3-15" fmla="*/ 0 w 1102903"/>
                <a:gd name="connsiteY3-16" fmla="*/ 500190 h 502571"/>
              </a:gdLst>
              <a:ahLst/>
              <a:cxnLst>
                <a:cxn ang="0">
                  <a:pos x="connsiteX0-1" y="connsiteY0-2"/>
                </a:cxn>
                <a:cxn ang="0">
                  <a:pos x="connsiteX1-3" y="connsiteY1-4"/>
                </a:cxn>
                <a:cxn ang="0">
                  <a:pos x="connsiteX2-5" y="connsiteY2-6"/>
                </a:cxn>
                <a:cxn ang="0">
                  <a:pos x="connsiteX3-7" y="connsiteY3-8"/>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51"/>
          <p:cNvGrpSpPr/>
          <p:nvPr/>
        </p:nvGrpSpPr>
        <p:grpSpPr>
          <a:xfrm>
            <a:off x="735422" y="1566643"/>
            <a:ext cx="5693954" cy="768324"/>
            <a:chOff x="695325" y="1484784"/>
            <a:chExt cx="5400675" cy="728790"/>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8" name="TextBox 19"/>
            <p:cNvSpPr txBox="1"/>
            <p:nvPr/>
          </p:nvSpPr>
          <p:spPr>
            <a:xfrm>
              <a:off x="884311" y="1598327"/>
              <a:ext cx="5002120" cy="554685"/>
            </a:xfrm>
            <a:prstGeom prst="rect">
              <a:avLst/>
            </a:prstGeom>
            <a:noFill/>
          </p:spPr>
          <p:txBody>
            <a:bodyPr wrap="square" rtlCol="0">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Ưu</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điểm</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5" name="组合 59"/>
          <p:cNvGrpSpPr/>
          <p:nvPr/>
        </p:nvGrpSpPr>
        <p:grpSpPr>
          <a:xfrm>
            <a:off x="6429376" y="1566642"/>
            <a:ext cx="5693954" cy="768324"/>
            <a:chOff x="6096000" y="1484784"/>
            <a:chExt cx="5400675" cy="728790"/>
          </a:xfrm>
        </p:grpSpPr>
        <p:sp>
          <p:nvSpPr>
            <p:cNvPr id="29" name="五边形 28"/>
            <p:cNvSpPr/>
            <p:nvPr/>
          </p:nvSpPr>
          <p:spPr>
            <a:xfrm flipH="1">
              <a:off x="6096000"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6" tIns="60937" rIns="121876" bIns="60937" numCol="1" spcCol="0" rtlCol="0" fromWordArt="0" anchor="ctr" anchorCtr="0" forceAA="0" compatLnSpc="1">
              <a:noAutofit/>
            </a:bodyPr>
            <a:lstStyle/>
            <a:p>
              <a:pPr algn="ctr"/>
              <a:endParaRPr lang="zh-CN" altLang="en-US">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TextBox 19"/>
            <p:cNvSpPr txBox="1"/>
            <p:nvPr/>
          </p:nvSpPr>
          <p:spPr>
            <a:xfrm>
              <a:off x="6460315" y="1605068"/>
              <a:ext cx="4533789" cy="554685"/>
            </a:xfrm>
            <a:prstGeom prst="rect">
              <a:avLst/>
            </a:prstGeom>
            <a:noFill/>
          </p:spPr>
          <p:txBody>
            <a:bodyPr wrap="square" rtlCol="0">
              <a:spAutoFit/>
            </a:bodyPr>
            <a:lstStyle/>
            <a:p>
              <a:pPr algn="ct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Nhược</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dirty="0" err="1">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điểm</a:t>
              </a:r>
              <a:endParaRPr lang="zh-CN" altLang="en-US"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sp>
        <p:nvSpPr>
          <p:cNvPr id="33" name="TextBox 106"/>
          <p:cNvSpPr txBox="1"/>
          <p:nvPr/>
        </p:nvSpPr>
        <p:spPr>
          <a:xfrm>
            <a:off x="1532831" y="2915728"/>
            <a:ext cx="4391149" cy="369331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a:t>
            </a:r>
            <a:r>
              <a:rPr lang="vi-VN" sz="2400" dirty="0">
                <a:solidFill>
                  <a:schemeClr val="bg1"/>
                </a:solidFill>
                <a:latin typeface="Times New Roman" panose="02020603050405020304" pitchFamily="18" charset="0"/>
                <a:cs typeface="Times New Roman" panose="02020603050405020304" pitchFamily="18" charset="0"/>
              </a:rPr>
              <a:t>ó khả năng dự đoán được sở thích và nhu cầu của người dùng</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a:t>
            </a:r>
            <a:r>
              <a:rPr lang="vi-VN" sz="2400" dirty="0">
                <a:solidFill>
                  <a:schemeClr val="bg1"/>
                </a:solidFill>
                <a:latin typeface="Times New Roman" panose="02020603050405020304" pitchFamily="18" charset="0"/>
                <a:cs typeface="Times New Roman" panose="02020603050405020304" pitchFamily="18" charset="0"/>
              </a:rPr>
              <a:t>ó thể gợi ý được những sản phẩm mới phù hợp sở thích mới.</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P</a:t>
            </a:r>
            <a:r>
              <a:rPr lang="vi-VN" sz="2400" dirty="0">
                <a:solidFill>
                  <a:schemeClr val="bg1"/>
                </a:solidFill>
                <a:latin typeface="Times New Roman" panose="02020603050405020304" pitchFamily="18" charset="0"/>
                <a:cs typeface="Times New Roman" panose="02020603050405020304" pitchFamily="18" charset="0"/>
              </a:rPr>
              <a:t>hù hợp với những hệ thống lớn có nhiều đánh giá từ phía người dùng.</a:t>
            </a:r>
          </a:p>
          <a:p>
            <a:br>
              <a:rPr lang="vi-VN" sz="2400" dirty="0">
                <a:solidFill>
                  <a:schemeClr val="bg1"/>
                </a:solidFill>
                <a:latin typeface="Times New Roman" panose="02020603050405020304" pitchFamily="18" charset="0"/>
                <a:cs typeface="Times New Roman" panose="02020603050405020304" pitchFamily="18" charset="0"/>
              </a:rPr>
            </a:br>
            <a:br>
              <a:rPr lang="vi-VN" sz="2400" dirty="0">
                <a:solidFill>
                  <a:schemeClr val="bg1"/>
                </a:solidFill>
                <a:latin typeface="Times New Roman" panose="02020603050405020304" pitchFamily="18" charset="0"/>
                <a:cs typeface="Times New Roman" panose="02020603050405020304" pitchFamily="18" charset="0"/>
              </a:rPr>
            </a:b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6" name="TextBox 23"/>
          <p:cNvSpPr txBox="1"/>
          <p:nvPr/>
        </p:nvSpPr>
        <p:spPr>
          <a:xfrm>
            <a:off x="6866123" y="2608213"/>
            <a:ext cx="4674697" cy="480131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Không thể gợi ý nếu khách hàng chưa có dữ liệu về lịch sử tương tác mặt hàng</a:t>
            </a:r>
            <a:endParaRPr lang="en-US" sz="2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không hiệu quả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khi</a:t>
            </a:r>
            <a:r>
              <a:rPr lang="en-US" sz="2400" dirty="0">
                <a:solidFill>
                  <a:schemeClr val="bg1"/>
                </a:solidFill>
                <a:latin typeface="Times New Roman" panose="02020603050405020304" pitchFamily="18" charset="0"/>
                <a:cs typeface="Times New Roman" panose="02020603050405020304" pitchFamily="18" charset="0"/>
              </a:rPr>
              <a:t> </a:t>
            </a:r>
            <a:r>
              <a:rPr lang="vi-VN" sz="2400" dirty="0">
                <a:solidFill>
                  <a:schemeClr val="bg1"/>
                </a:solidFill>
                <a:latin typeface="Times New Roman" panose="02020603050405020304" pitchFamily="18" charset="0"/>
                <a:cs typeface="Times New Roman" panose="02020603050405020304" pitchFamily="18" charset="0"/>
              </a:rPr>
              <a:t>lượng sản phẩm lớn và số lượng khách hàng đánh giá </a:t>
            </a:r>
            <a:r>
              <a:rPr lang="en-US" sz="2400" dirty="0" err="1">
                <a:solidFill>
                  <a:schemeClr val="bg1"/>
                </a:solidFill>
                <a:latin typeface="Times New Roman" panose="02020603050405020304" pitchFamily="18" charset="0"/>
                <a:cs typeface="Times New Roman" panose="02020603050405020304" pitchFamily="18" charset="0"/>
              </a:rPr>
              <a:t>ít</a:t>
            </a:r>
            <a:r>
              <a:rPr lang="en-US" sz="24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không thể gợi ý được các sản phẩm mới hoặc những sản phẩm chưa được ai đánh giá.</a:t>
            </a:r>
          </a:p>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độ chính xác kém nếu như sở thích của người dùng thay đổi.</a:t>
            </a:r>
            <a:br>
              <a:rPr lang="vi-VN"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endParaRPr lang="en-US" altLang="zh-CN" sz="2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51" name="直接连接符 50"/>
          <p:cNvCxnSpPr/>
          <p:nvPr/>
        </p:nvCxnSpPr>
        <p:spPr>
          <a:xfrm>
            <a:off x="6437379" y="6652893"/>
            <a:ext cx="5164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65287" y="6652893"/>
            <a:ext cx="516409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3004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10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1904</Words>
  <Application>Microsoft Office PowerPoint</Application>
  <PresentationFormat>Custom</PresentationFormat>
  <Paragraphs>208</Paragraphs>
  <Slides>36</Slides>
  <Notes>36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Times New Roman</vt:lpstr>
      <vt:lpstr>Wingdings</vt:lpstr>
      <vt:lpstr>Yeseva One</vt:lpstr>
      <vt:lpstr>1_自定义设计方案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dc:title>
  <dc:creator/>
  <cp:lastModifiedBy/>
  <cp:revision>2</cp:revision>
  <dcterms:created xsi:type="dcterms:W3CDTF">2017-10-11T07:33:00Z</dcterms:created>
  <dcterms:modified xsi:type="dcterms:W3CDTF">2022-12-13T04:29:56Z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